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67" r:id="rId3"/>
    <p:sldId id="274" r:id="rId4"/>
    <p:sldId id="258" r:id="rId5"/>
    <p:sldId id="256" r:id="rId6"/>
    <p:sldId id="275" r:id="rId7"/>
    <p:sldId id="259" r:id="rId8"/>
    <p:sldId id="276" r:id="rId9"/>
    <p:sldId id="260" r:id="rId10"/>
    <p:sldId id="261" r:id="rId11"/>
    <p:sldId id="277" r:id="rId12"/>
    <p:sldId id="262" r:id="rId13"/>
    <p:sldId id="263" r:id="rId14"/>
    <p:sldId id="264" r:id="rId15"/>
    <p:sldId id="278" r:id="rId16"/>
    <p:sldId id="281" r:id="rId17"/>
    <p:sldId id="282" r:id="rId18"/>
    <p:sldId id="283" r:id="rId19"/>
    <p:sldId id="284" r:id="rId20"/>
    <p:sldId id="26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204F"/>
    <a:srgbClr val="FFCCFF"/>
    <a:srgbClr val="FF99CC"/>
    <a:srgbClr val="5BD4FF"/>
    <a:srgbClr val="3AF6A1"/>
    <a:srgbClr val="DAF43C"/>
    <a:srgbClr val="009900"/>
    <a:srgbClr val="CC99FF"/>
    <a:srgbClr val="83F456"/>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75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g>
</file>

<file path=ppt/media/image11.png>
</file>

<file path=ppt/media/image12.jpg>
</file>

<file path=ppt/media/image13.png>
</file>

<file path=ppt/media/image14.png>
</file>

<file path=ppt/media/image15.png>
</file>

<file path=ppt/media/image16.jpg>
</file>

<file path=ppt/media/image17.jpg>
</file>

<file path=ppt/media/image18.jpg>
</file>

<file path=ppt/media/image19.jpg>
</file>

<file path=ppt/media/image2.jpg>
</file>

<file path=ppt/media/image20.jpg>
</file>

<file path=ppt/media/image21.png>
</file>

<file path=ppt/media/image3.jpg>
</file>

<file path=ppt/media/image4.png>
</file>

<file path=ppt/media/image5.png>
</file>

<file path=ppt/media/image6.jpg>
</file>

<file path=ppt/media/image7.jpe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04D98E0-3103-48B6-B615-54D92F8C958D}"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2640332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4D98E0-3103-48B6-B615-54D92F8C958D}"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20093559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4D98E0-3103-48B6-B615-54D92F8C958D}"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2328004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4D98E0-3103-48B6-B615-54D92F8C958D}"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32711287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04D98E0-3103-48B6-B615-54D92F8C958D}"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284716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04D98E0-3103-48B6-B615-54D92F8C958D}" type="datetimeFigureOut">
              <a:rPr lang="en-US" smtClean="0"/>
              <a:t>2/27/2021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1397456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04D98E0-3103-48B6-B615-54D92F8C958D}" type="datetimeFigureOut">
              <a:rPr lang="en-US" smtClean="0"/>
              <a:t>2/27/2021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248947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04D98E0-3103-48B6-B615-54D92F8C958D}" type="datetimeFigureOut">
              <a:rPr lang="en-US" smtClean="0"/>
              <a:t>2/27/2021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966168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4D98E0-3103-48B6-B615-54D92F8C958D}" type="datetimeFigureOut">
              <a:rPr lang="en-US" smtClean="0"/>
              <a:t>2/27/2021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4100419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4D98E0-3103-48B6-B615-54D92F8C958D}" type="datetimeFigureOut">
              <a:rPr lang="en-US" smtClean="0"/>
              <a:t>2/27/2021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752651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4D98E0-3103-48B6-B615-54D92F8C958D}" type="datetimeFigureOut">
              <a:rPr lang="en-US" smtClean="0"/>
              <a:t>2/27/2021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6C986-1066-442E-8582-031DCE9D4DD9}" type="slidenum">
              <a:rPr lang="en-US" smtClean="0"/>
              <a:t>‹#›</a:t>
            </a:fld>
            <a:endParaRPr lang="en-US"/>
          </a:p>
        </p:txBody>
      </p:sp>
    </p:spTree>
    <p:extLst>
      <p:ext uri="{BB962C8B-B14F-4D97-AF65-F5344CB8AC3E}">
        <p14:creationId xmlns:p14="http://schemas.microsoft.com/office/powerpoint/2010/main" val="205309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4D98E0-3103-48B6-B615-54D92F8C958D}" type="datetimeFigureOut">
              <a:rPr lang="en-US" smtClean="0"/>
              <a:t>2/27/2021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56C986-1066-442E-8582-031DCE9D4DD9}" type="slidenum">
              <a:rPr lang="en-US" smtClean="0"/>
              <a:t>‹#›</a:t>
            </a:fld>
            <a:endParaRPr lang="en-US"/>
          </a:p>
        </p:txBody>
      </p:sp>
    </p:spTree>
    <p:extLst>
      <p:ext uri="{BB962C8B-B14F-4D97-AF65-F5344CB8AC3E}">
        <p14:creationId xmlns:p14="http://schemas.microsoft.com/office/powerpoint/2010/main" val="649052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467098"/>
            <a:ext cx="6157912" cy="3390902"/>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157912" cy="346709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57912" y="0"/>
            <a:ext cx="6034088" cy="6858000"/>
          </a:xfrm>
          <a:prstGeom prst="rect">
            <a:avLst/>
          </a:prstGeom>
        </p:spPr>
      </p:pic>
      <p:sp>
        <p:nvSpPr>
          <p:cNvPr id="6" name="Rectangle 5"/>
          <p:cNvSpPr/>
          <p:nvPr/>
        </p:nvSpPr>
        <p:spPr>
          <a:xfrm>
            <a:off x="6157207" y="262853"/>
            <a:ext cx="6035498" cy="1750223"/>
          </a:xfrm>
          <a:prstGeom prst="rect">
            <a:avLst/>
          </a:prstGeom>
        </p:spPr>
        <p:txBody>
          <a:bodyPr wrap="none">
            <a:spAutoFit/>
          </a:bodyPr>
          <a:lstStyle/>
          <a:p>
            <a:pPr algn="ctr">
              <a:lnSpc>
                <a:spcPct val="107000"/>
              </a:lnSpc>
              <a:spcAft>
                <a:spcPts val="800"/>
              </a:spcAft>
            </a:pPr>
            <a:r>
              <a:rPr lang="en-US" b="1" i="1" dirty="0" smtClean="0">
                <a:solidFill>
                  <a:srgbClr val="FFFF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In the Name of God</a:t>
            </a:r>
          </a:p>
          <a:p>
            <a:pPr algn="ctr">
              <a:lnSpc>
                <a:spcPct val="107000"/>
              </a:lnSpc>
              <a:spcAft>
                <a:spcPts val="800"/>
              </a:spcAft>
            </a:pPr>
            <a:endParaRPr lang="en-US" b="1" dirty="0" smtClean="0">
              <a:solidFill>
                <a:schemeClr val="bg1"/>
              </a:solidFill>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endParaRPr lang="en-US" b="1" dirty="0">
              <a:solidFill>
                <a:schemeClr val="bg1"/>
              </a:solidFill>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en-US" sz="2800" b="1" dirty="0" smtClean="0">
                <a:solidFill>
                  <a:srgbClr val="78F456"/>
                </a:solidFill>
                <a:latin typeface="Times New Roman" panose="02020603050405020304" pitchFamily="18" charset="0"/>
                <a:ea typeface="Calibri" panose="020F0502020204030204" pitchFamily="34" charset="0"/>
                <a:cs typeface="Times New Roman" panose="02020603050405020304" pitchFamily="18" charset="0"/>
              </a:rPr>
              <a:t>Chapter 1: The Origin of the Universe</a:t>
            </a:r>
            <a:endParaRPr lang="en-US" sz="2800" dirty="0">
              <a:solidFill>
                <a:srgbClr val="78F456"/>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16007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CC"/>
        </a:solidFill>
        <a:effectLst/>
      </p:bgPr>
    </p:bg>
    <p:spTree>
      <p:nvGrpSpPr>
        <p:cNvPr id="1" name=""/>
        <p:cNvGrpSpPr/>
        <p:nvPr/>
      </p:nvGrpSpPr>
      <p:grpSpPr>
        <a:xfrm>
          <a:off x="0" y="0"/>
          <a:ext cx="0" cy="0"/>
          <a:chOff x="0" y="0"/>
          <a:chExt cx="0" cy="0"/>
        </a:xfrm>
      </p:grpSpPr>
      <p:sp>
        <p:nvSpPr>
          <p:cNvPr id="2" name="Rectangle 1"/>
          <p:cNvSpPr/>
          <p:nvPr/>
        </p:nvSpPr>
        <p:spPr>
          <a:xfrm>
            <a:off x="0" y="157164"/>
            <a:ext cx="7100888" cy="6463308"/>
          </a:xfrm>
          <a:prstGeom prst="rect">
            <a:avLst/>
          </a:prstGeom>
        </p:spPr>
        <p:txBody>
          <a:bodyPr wrap="square">
            <a:spAutoFit/>
          </a:bodyPr>
          <a:lstStyle/>
          <a:p>
            <a:pPr marL="342900" marR="0" algn="just">
              <a:lnSpc>
                <a:spcPct val="115000"/>
              </a:lnSpc>
              <a:spcBef>
                <a:spcPts val="0"/>
              </a:spcBef>
              <a:spcAft>
                <a:spcPts val="0"/>
              </a:spcAft>
              <a:tabLst>
                <a:tab pos="2971800" algn="ctr"/>
              </a:tabLst>
            </a:pPr>
            <a:r>
              <a:rPr lang="en-US" sz="2000" dirty="0">
                <a:latin typeface="Cambria" panose="02040503050406030204" pitchFamily="18" charset="0"/>
                <a:ea typeface="Calibri" panose="020F0502020204030204" pitchFamily="34" charset="0"/>
              </a:rPr>
              <a:t>On some parts of the ocean floor, plates pull apart. New crust is formed when molten material from undersea </a:t>
            </a:r>
            <a:r>
              <a:rPr lang="en-US" sz="2000" i="1" dirty="0">
                <a:solidFill>
                  <a:srgbClr val="FF0000"/>
                </a:solidFill>
                <a:latin typeface="Cambria" panose="02040503050406030204" pitchFamily="18" charset="0"/>
                <a:ea typeface="Calibri" panose="020F0502020204030204" pitchFamily="34" charset="0"/>
              </a:rPr>
              <a:t>volcanoes</a:t>
            </a:r>
            <a:r>
              <a:rPr lang="en-US" sz="2000" dirty="0">
                <a:latin typeface="Cambria" panose="02040503050406030204" pitchFamily="18" charset="0"/>
                <a:ea typeface="Calibri" panose="020F0502020204030204" pitchFamily="34" charset="0"/>
              </a:rPr>
              <a:t> rises to fill the </a:t>
            </a:r>
            <a:r>
              <a:rPr lang="en-US" sz="2000" dirty="0">
                <a:solidFill>
                  <a:srgbClr val="00CC00"/>
                </a:solidFill>
                <a:latin typeface="Cambria" panose="02040503050406030204" pitchFamily="18" charset="0"/>
                <a:ea typeface="Calibri" panose="020F0502020204030204" pitchFamily="34" charset="0"/>
              </a:rPr>
              <a:t>gaps</a:t>
            </a:r>
            <a:r>
              <a:rPr lang="en-US" sz="2000" dirty="0">
                <a:latin typeface="Cambria" panose="02040503050406030204" pitchFamily="18" charset="0"/>
                <a:ea typeface="Calibri" panose="020F0502020204030204" pitchFamily="34" charset="0"/>
              </a:rPr>
              <a:t>. There are other plate </a:t>
            </a:r>
            <a:r>
              <a:rPr lang="en-US" sz="2000" i="1" dirty="0">
                <a:solidFill>
                  <a:srgbClr val="FF0000"/>
                </a:solidFill>
                <a:latin typeface="Cambria" panose="02040503050406030204" pitchFamily="18" charset="0"/>
                <a:ea typeface="Calibri" panose="020F0502020204030204" pitchFamily="34" charset="0"/>
              </a:rPr>
              <a:t>boundaries</a:t>
            </a:r>
            <a:r>
              <a:rPr lang="en-US" sz="2000" dirty="0">
                <a:latin typeface="Cambria" panose="02040503050406030204" pitchFamily="18" charset="0"/>
                <a:ea typeface="Calibri" panose="020F0502020204030204" pitchFamily="34" charset="0"/>
              </a:rPr>
              <a:t> where one plate is pushed under another. These areas also have volcanoes and earthquakes. In other places plates </a:t>
            </a:r>
            <a:r>
              <a:rPr lang="en-US" sz="2000" i="1" dirty="0">
                <a:solidFill>
                  <a:srgbClr val="FF0000"/>
                </a:solidFill>
                <a:latin typeface="Cambria" panose="02040503050406030204" pitchFamily="18" charset="0"/>
                <a:ea typeface="Calibri" panose="020F0502020204030204" pitchFamily="34" charset="0"/>
              </a:rPr>
              <a:t>scrape</a:t>
            </a:r>
            <a:r>
              <a:rPr lang="en-US" sz="2000" dirty="0">
                <a:solidFill>
                  <a:srgbClr val="FF0000"/>
                </a:solidFill>
                <a:latin typeface="Cambria" panose="02040503050406030204" pitchFamily="18" charset="0"/>
                <a:ea typeface="Calibri" panose="020F0502020204030204" pitchFamily="34" charset="0"/>
              </a:rPr>
              <a:t> </a:t>
            </a:r>
            <a:r>
              <a:rPr lang="en-US" sz="2000" dirty="0">
                <a:latin typeface="Cambria" panose="02040503050406030204" pitchFamily="18" charset="0"/>
                <a:ea typeface="Calibri" panose="020F0502020204030204" pitchFamily="34" charset="0"/>
              </a:rPr>
              <a:t>sideways, splitting the crust. </a:t>
            </a:r>
            <a:endParaRPr lang="en-US" sz="2000" dirty="0" smtClean="0">
              <a:latin typeface="Cambria" panose="02040503050406030204" pitchFamily="18" charset="0"/>
              <a:ea typeface="Calibri" panose="020F0502020204030204" pitchFamily="34" charset="0"/>
            </a:endParaRPr>
          </a:p>
          <a:p>
            <a:pPr marL="342900" marR="0" algn="just">
              <a:lnSpc>
                <a:spcPct val="115000"/>
              </a:lnSpc>
              <a:spcBef>
                <a:spcPts val="0"/>
              </a:spcBef>
              <a:spcAft>
                <a:spcPts val="0"/>
              </a:spcAft>
              <a:tabLst>
                <a:tab pos="2971800" algn="ctr"/>
              </a:tabLst>
            </a:pPr>
            <a:endParaRPr lang="en-US" sz="2000" dirty="0">
              <a:latin typeface="Times New Roman" panose="02020603050405020304" pitchFamily="18" charset="0"/>
              <a:ea typeface="Calibri" panose="020F0502020204030204" pitchFamily="34" charset="0"/>
            </a:endParaRPr>
          </a:p>
          <a:p>
            <a:pPr marL="342900" marR="0" algn="just">
              <a:lnSpc>
                <a:spcPct val="115000"/>
              </a:lnSpc>
              <a:spcBef>
                <a:spcPts val="0"/>
              </a:spcBef>
              <a:spcAft>
                <a:spcPts val="0"/>
              </a:spcAft>
              <a:tabLst>
                <a:tab pos="2971800" algn="ctr"/>
              </a:tabLst>
            </a:pPr>
            <a:r>
              <a:rPr lang="en-US" sz="2000" dirty="0" smtClean="0">
                <a:latin typeface="Cambria" panose="02040503050406030204" pitchFamily="18" charset="0"/>
                <a:ea typeface="Calibri" panose="020F0502020204030204" pitchFamily="34" charset="0"/>
              </a:rPr>
              <a:t>Similar </a:t>
            </a:r>
            <a:r>
              <a:rPr lang="en-US" sz="2000" dirty="0">
                <a:latin typeface="Cambria" panose="02040503050406030204" pitchFamily="18" charset="0"/>
                <a:ea typeface="Calibri" panose="020F0502020204030204" pitchFamily="34" charset="0"/>
              </a:rPr>
              <a:t>fossils of </a:t>
            </a:r>
            <a:r>
              <a:rPr lang="en-US" sz="2000" dirty="0">
                <a:solidFill>
                  <a:srgbClr val="00CC00"/>
                </a:solidFill>
                <a:latin typeface="Cambria" panose="02040503050406030204" pitchFamily="18" charset="0"/>
                <a:ea typeface="Calibri" panose="020F0502020204030204" pitchFamily="34" charset="0"/>
              </a:rPr>
              <a:t>ferns</a:t>
            </a:r>
            <a:r>
              <a:rPr lang="en-US" sz="2000" dirty="0">
                <a:latin typeface="Cambria" panose="02040503050406030204" pitchFamily="18" charset="0"/>
                <a:ea typeface="Calibri" panose="020F0502020204030204" pitchFamily="34" charset="0"/>
              </a:rPr>
              <a:t> and </a:t>
            </a:r>
            <a:r>
              <a:rPr lang="en-US" sz="2000" dirty="0">
                <a:solidFill>
                  <a:srgbClr val="00CC00"/>
                </a:solidFill>
                <a:latin typeface="Cambria" panose="02040503050406030204" pitchFamily="18" charset="0"/>
                <a:ea typeface="Calibri" panose="020F0502020204030204" pitchFamily="34" charset="0"/>
              </a:rPr>
              <a:t>reptiles</a:t>
            </a:r>
            <a:r>
              <a:rPr lang="en-US" sz="2000" dirty="0">
                <a:latin typeface="Cambria" panose="02040503050406030204" pitchFamily="18" charset="0"/>
                <a:ea typeface="Calibri" panose="020F0502020204030204" pitchFamily="34" charset="0"/>
              </a:rPr>
              <a:t> have been found in South America, Africa, India, and </a:t>
            </a:r>
            <a:r>
              <a:rPr lang="en-US" sz="2000" dirty="0">
                <a:solidFill>
                  <a:srgbClr val="00CC00"/>
                </a:solidFill>
                <a:latin typeface="Cambria" panose="02040503050406030204" pitchFamily="18" charset="0"/>
                <a:ea typeface="Calibri" panose="020F0502020204030204" pitchFamily="34" charset="0"/>
              </a:rPr>
              <a:t>Antarctica</a:t>
            </a:r>
            <a:r>
              <a:rPr lang="en-US" sz="2000" dirty="0">
                <a:latin typeface="Cambria" panose="02040503050406030204" pitchFamily="18" charset="0"/>
                <a:ea typeface="Calibri" panose="020F0502020204030204" pitchFamily="34" charset="0"/>
              </a:rPr>
              <a:t>. These could not have crossed the oceans, so they must have lived on the same land at some time in the past. If you cut out the continents on a world </a:t>
            </a:r>
            <a:r>
              <a:rPr lang="en-US" sz="2000" i="1" dirty="0">
                <a:solidFill>
                  <a:srgbClr val="FF0000"/>
                </a:solidFill>
                <a:latin typeface="Cambria" panose="02040503050406030204" pitchFamily="18" charset="0"/>
                <a:ea typeface="Calibri" panose="020F0502020204030204" pitchFamily="34" charset="0"/>
              </a:rPr>
              <a:t>geological</a:t>
            </a:r>
            <a:r>
              <a:rPr lang="en-US" sz="2000" dirty="0">
                <a:latin typeface="Cambria" panose="02040503050406030204" pitchFamily="18" charset="0"/>
                <a:ea typeface="Calibri" panose="020F0502020204030204" pitchFamily="34" charset="0"/>
              </a:rPr>
              <a:t> map and put them together like a ‘jigsaw puzzle’, you can match rock formations. This is not a </a:t>
            </a:r>
            <a:r>
              <a:rPr lang="en-US" sz="2000" i="1" dirty="0">
                <a:solidFill>
                  <a:srgbClr val="FF0000"/>
                </a:solidFill>
                <a:latin typeface="Cambria" panose="02040503050406030204" pitchFamily="18" charset="0"/>
                <a:ea typeface="Calibri" panose="020F0502020204030204" pitchFamily="34" charset="0"/>
              </a:rPr>
              <a:t>coincidence</a:t>
            </a:r>
            <a:r>
              <a:rPr lang="en-US" sz="2000" i="1" dirty="0">
                <a:latin typeface="Cambria" panose="02040503050406030204" pitchFamily="18" charset="0"/>
                <a:ea typeface="Calibri" panose="020F0502020204030204" pitchFamily="34" charset="0"/>
              </a:rPr>
              <a:t>.</a:t>
            </a:r>
            <a:r>
              <a:rPr lang="en-US" sz="2000" dirty="0">
                <a:latin typeface="Cambria" panose="02040503050406030204" pitchFamily="18" charset="0"/>
                <a:ea typeface="Calibri" panose="020F0502020204030204" pitchFamily="34" charset="0"/>
              </a:rPr>
              <a:t> The rocks were formed when the land was a single continent. This continent, which geologists call </a:t>
            </a:r>
            <a:r>
              <a:rPr lang="en-US" sz="2000" i="1" dirty="0">
                <a:solidFill>
                  <a:srgbClr val="FF0000"/>
                </a:solidFill>
                <a:latin typeface="Cambria" panose="02040503050406030204" pitchFamily="18" charset="0"/>
                <a:ea typeface="Calibri" panose="020F0502020204030204" pitchFamily="34" charset="0"/>
              </a:rPr>
              <a:t>Pangaea</a:t>
            </a:r>
            <a:r>
              <a:rPr lang="en-US" sz="2000" dirty="0">
                <a:latin typeface="Cambria" panose="02040503050406030204" pitchFamily="18" charset="0"/>
                <a:ea typeface="Calibri" panose="020F0502020204030204" pitchFamily="34" charset="0"/>
              </a:rPr>
              <a:t>, split and the separate parts moved to their present positions.</a:t>
            </a:r>
            <a:r>
              <a:rPr lang="en-US" sz="2000" spc="10" dirty="0">
                <a:latin typeface="Arial" panose="020B0604020202020204" pitchFamily="34" charset="0"/>
                <a:ea typeface="Calibri" panose="020F0502020204030204" pitchFamily="34" charset="0"/>
              </a:rPr>
              <a:t> </a:t>
            </a:r>
            <a:endParaRPr lang="en-US" sz="2000" dirty="0">
              <a:latin typeface="Times New Roman" panose="02020603050405020304" pitchFamily="18" charset="0"/>
              <a:ea typeface="Calibri" panose="020F0502020204030204" pitchFamily="34" charset="0"/>
            </a:endParaRPr>
          </a:p>
          <a:p>
            <a:pPr marL="342900" marR="0" algn="just">
              <a:lnSpc>
                <a:spcPct val="115000"/>
              </a:lnSpc>
              <a:spcBef>
                <a:spcPts val="0"/>
              </a:spcBef>
              <a:spcAft>
                <a:spcPts val="0"/>
              </a:spcAft>
              <a:tabLst>
                <a:tab pos="2971800" algn="ctr"/>
              </a:tabLst>
            </a:pPr>
            <a:r>
              <a:rPr lang="en-US" sz="2000" b="1" dirty="0">
                <a:latin typeface="Cambria" panose="02040503050406030204" pitchFamily="18" charset="0"/>
                <a:ea typeface="Calibri" panose="020F0502020204030204" pitchFamily="34" charset="0"/>
              </a:rPr>
              <a:t> </a:t>
            </a:r>
            <a:endParaRPr lang="en-US" sz="2000" dirty="0">
              <a:effectLst/>
              <a:latin typeface="Times New Roman" panose="02020603050405020304" pitchFamily="18" charset="0"/>
              <a:ea typeface="Calibri" panose="020F0502020204030204" pitchFamily="34" charset="0"/>
            </a:endParaRPr>
          </a:p>
        </p:txBody>
      </p:sp>
      <p:pic>
        <p:nvPicPr>
          <p:cNvPr id="3" name="Picture 2" descr="D:\Amir Kabir Uni\engineering images\Chap 1\Continental-continental_destructive_plate_boundary.svg.png"/>
          <p:cNvPicPr/>
          <p:nvPr/>
        </p:nvPicPr>
        <p:blipFill>
          <a:blip r:embed="rId2" cstate="print"/>
          <a:srcRect/>
          <a:stretch>
            <a:fillRect/>
          </a:stretch>
        </p:blipFill>
        <p:spPr bwMode="auto">
          <a:xfrm>
            <a:off x="7458075" y="321467"/>
            <a:ext cx="1800226" cy="1757363"/>
          </a:xfrm>
          <a:prstGeom prst="rect">
            <a:avLst/>
          </a:prstGeom>
          <a:noFill/>
          <a:ln w="9525">
            <a:noFill/>
            <a:miter lim="800000"/>
            <a:headEnd/>
            <a:tailEnd/>
          </a:ln>
          <a:effectLst>
            <a:outerShdw blurRad="63500" sx="102000" sy="102000" algn="ctr" rotWithShape="0">
              <a:prstClr val="black">
                <a:alpha val="40000"/>
              </a:prstClr>
            </a:outerShdw>
          </a:effectLst>
        </p:spPr>
      </p:pic>
      <p:pic>
        <p:nvPicPr>
          <p:cNvPr id="4" name="Picture 3" descr="D:\Amir Kabir Uni\engineering images\Chap 1\Continental-continental_constructive_plate_boundary.svg.png"/>
          <p:cNvPicPr/>
          <p:nvPr/>
        </p:nvPicPr>
        <p:blipFill>
          <a:blip r:embed="rId3" cstate="print"/>
          <a:srcRect/>
          <a:stretch>
            <a:fillRect/>
          </a:stretch>
        </p:blipFill>
        <p:spPr bwMode="auto">
          <a:xfrm>
            <a:off x="9872662" y="385762"/>
            <a:ext cx="1800225" cy="1693068"/>
          </a:xfrm>
          <a:prstGeom prst="rect">
            <a:avLst/>
          </a:prstGeom>
          <a:noFill/>
          <a:ln w="9525">
            <a:noFill/>
            <a:miter lim="800000"/>
            <a:headEnd/>
            <a:tailEnd/>
          </a:ln>
          <a:effectLst>
            <a:outerShdw blurRad="63500" sx="102000" sy="102000" algn="ctr" rotWithShape="0">
              <a:prstClr val="black">
                <a:alpha val="40000"/>
              </a:prstClr>
            </a:outerShdw>
          </a:effec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0888" y="2328863"/>
            <a:ext cx="5091112" cy="4529137"/>
          </a:xfrm>
          <a:prstGeom prst="rect">
            <a:avLst/>
          </a:prstGeom>
        </p:spPr>
      </p:pic>
    </p:spTree>
    <p:extLst>
      <p:ext uri="{BB962C8B-B14F-4D97-AF65-F5344CB8AC3E}">
        <p14:creationId xmlns:p14="http://schemas.microsoft.com/office/powerpoint/2010/main" val="34600877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4204F"/>
        </a:solidFill>
        <a:effectLst/>
      </p:bgPr>
    </p:bg>
    <p:spTree>
      <p:nvGrpSpPr>
        <p:cNvPr id="1" name=""/>
        <p:cNvGrpSpPr/>
        <p:nvPr/>
      </p:nvGrpSpPr>
      <p:grpSpPr>
        <a:xfrm>
          <a:off x="0" y="0"/>
          <a:ext cx="0" cy="0"/>
          <a:chOff x="0" y="0"/>
          <a:chExt cx="0" cy="0"/>
        </a:xfrm>
      </p:grpSpPr>
      <p:sp>
        <p:nvSpPr>
          <p:cNvPr id="4" name="Folded Corner 3"/>
          <p:cNvSpPr/>
          <p:nvPr/>
        </p:nvSpPr>
        <p:spPr>
          <a:xfrm>
            <a:off x="3124653" y="275771"/>
            <a:ext cx="6115050" cy="6157686"/>
          </a:xfrm>
          <a:prstGeom prst="foldedCorner">
            <a:avLst/>
          </a:prstGeom>
          <a:solidFill>
            <a:srgbClr val="FF99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FF0000"/>
                </a:solidFill>
                <a:latin typeface="Times New Roman" panose="02020603050405020304" pitchFamily="18" charset="0"/>
                <a:cs typeface="Times New Roman" panose="02020603050405020304" pitchFamily="18" charset="0"/>
              </a:rPr>
              <a:t>Plate tectonics and continents </a:t>
            </a:r>
            <a:r>
              <a:rPr lang="en-US" sz="2800" b="1" dirty="0" smtClean="0">
                <a:solidFill>
                  <a:srgbClr val="FF0000"/>
                </a:solidFill>
                <a:latin typeface="Times New Roman" panose="02020603050405020304" pitchFamily="18" charset="0"/>
                <a:cs typeface="Times New Roman" panose="02020603050405020304" pitchFamily="18" charset="0"/>
              </a:rPr>
              <a:t>formation</a:t>
            </a:r>
          </a:p>
          <a:p>
            <a:pPr algn="ctr"/>
            <a:endParaRPr lang="en-US" sz="2800" dirty="0">
              <a:solidFill>
                <a:srgbClr val="002060"/>
              </a:solidFill>
              <a:latin typeface="Times New Roman" panose="02020603050405020304" pitchFamily="18" charset="0"/>
              <a:cs typeface="Times New Roman" panose="02020603050405020304" pitchFamily="18" charset="0"/>
            </a:endParaRPr>
          </a:p>
          <a:p>
            <a:pPr algn="ctr"/>
            <a:r>
              <a:rPr lang="en-US" sz="2800" dirty="0">
                <a:solidFill>
                  <a:srgbClr val="002060"/>
                </a:solidFill>
                <a:latin typeface="Times New Roman" panose="02020603050405020304" pitchFamily="18" charset="0"/>
                <a:cs typeface="Times New Roman" panose="02020603050405020304" pitchFamily="18" charset="0"/>
              </a:rPr>
              <a:t>Surface of the </a:t>
            </a:r>
            <a:r>
              <a:rPr lang="en-US" sz="2800" dirty="0" smtClean="0">
                <a:solidFill>
                  <a:srgbClr val="002060"/>
                </a:solidFill>
                <a:latin typeface="Times New Roman" panose="02020603050405020304" pitchFamily="18" charset="0"/>
                <a:cs typeface="Times New Roman" panose="02020603050405020304" pitchFamily="18" charset="0"/>
              </a:rPr>
              <a:t>Earth</a:t>
            </a:r>
          </a:p>
          <a:p>
            <a:pPr algn="ctr"/>
            <a:endParaRPr lang="en-US" sz="2800" dirty="0">
              <a:solidFill>
                <a:srgbClr val="002060"/>
              </a:solidFill>
              <a:latin typeface="Times New Roman" panose="02020603050405020304" pitchFamily="18" charset="0"/>
              <a:cs typeface="Times New Roman" panose="02020603050405020304" pitchFamily="18" charset="0"/>
            </a:endParaRPr>
          </a:p>
          <a:p>
            <a:pPr algn="ctr"/>
            <a:r>
              <a:rPr lang="en-US" sz="2800" dirty="0">
                <a:solidFill>
                  <a:srgbClr val="002060"/>
                </a:solidFill>
                <a:latin typeface="Times New Roman" panose="02020603050405020304" pitchFamily="18" charset="0"/>
                <a:cs typeface="Times New Roman" panose="02020603050405020304" pitchFamily="18" charset="0"/>
              </a:rPr>
              <a:t>Crust and </a:t>
            </a:r>
            <a:r>
              <a:rPr lang="en-US" sz="2800" dirty="0" smtClean="0">
                <a:solidFill>
                  <a:srgbClr val="002060"/>
                </a:solidFill>
                <a:latin typeface="Times New Roman" panose="02020603050405020304" pitchFamily="18" charset="0"/>
                <a:cs typeface="Times New Roman" panose="02020603050405020304" pitchFamily="18" charset="0"/>
              </a:rPr>
              <a:t>mantle</a:t>
            </a:r>
          </a:p>
          <a:p>
            <a:pPr algn="ctr"/>
            <a:endParaRPr lang="en-US" sz="2800" dirty="0">
              <a:solidFill>
                <a:srgbClr val="002060"/>
              </a:solidFill>
              <a:latin typeface="Times New Roman" panose="02020603050405020304" pitchFamily="18" charset="0"/>
              <a:cs typeface="Times New Roman" panose="02020603050405020304" pitchFamily="18" charset="0"/>
            </a:endParaRPr>
          </a:p>
          <a:p>
            <a:pPr algn="ctr"/>
            <a:r>
              <a:rPr lang="en-US" sz="2800" dirty="0">
                <a:solidFill>
                  <a:srgbClr val="002060"/>
                </a:solidFill>
                <a:latin typeface="Times New Roman" panose="02020603050405020304" pitchFamily="18" charset="0"/>
                <a:cs typeface="Times New Roman" panose="02020603050405020304" pitchFamily="18" charset="0"/>
              </a:rPr>
              <a:t>Jigsaw </a:t>
            </a:r>
            <a:r>
              <a:rPr lang="en-US" sz="2800" dirty="0" smtClean="0">
                <a:solidFill>
                  <a:srgbClr val="002060"/>
                </a:solidFill>
                <a:latin typeface="Times New Roman" panose="02020603050405020304" pitchFamily="18" charset="0"/>
                <a:cs typeface="Times New Roman" panose="02020603050405020304" pitchFamily="18" charset="0"/>
              </a:rPr>
              <a:t>puzzle</a:t>
            </a:r>
          </a:p>
          <a:p>
            <a:pPr algn="ctr"/>
            <a:endParaRPr lang="en-US" sz="2800" dirty="0">
              <a:solidFill>
                <a:srgbClr val="002060"/>
              </a:solidFill>
              <a:latin typeface="Times New Roman" panose="02020603050405020304" pitchFamily="18" charset="0"/>
              <a:cs typeface="Times New Roman" panose="02020603050405020304" pitchFamily="18" charset="0"/>
            </a:endParaRPr>
          </a:p>
          <a:p>
            <a:pPr algn="ctr"/>
            <a:r>
              <a:rPr lang="en-US" sz="2800" dirty="0">
                <a:solidFill>
                  <a:srgbClr val="002060"/>
                </a:solidFill>
                <a:latin typeface="Times New Roman" panose="02020603050405020304" pitchFamily="18" charset="0"/>
                <a:cs typeface="Times New Roman" panose="02020603050405020304" pitchFamily="18" charset="0"/>
              </a:rPr>
              <a:t>Slow movement of plates caused the continents split apart</a:t>
            </a:r>
          </a:p>
          <a:p>
            <a:pPr algn="ctr"/>
            <a:r>
              <a:rPr lang="en-US" sz="2800" dirty="0"/>
              <a:t> </a:t>
            </a:r>
          </a:p>
        </p:txBody>
      </p:sp>
    </p:spTree>
    <p:extLst>
      <p:ext uri="{BB962C8B-B14F-4D97-AF65-F5344CB8AC3E}">
        <p14:creationId xmlns:p14="http://schemas.microsoft.com/office/powerpoint/2010/main" val="16211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Rectangle 1"/>
          <p:cNvSpPr/>
          <p:nvPr/>
        </p:nvSpPr>
        <p:spPr>
          <a:xfrm>
            <a:off x="5757862" y="389916"/>
            <a:ext cx="6096000" cy="4310924"/>
          </a:xfrm>
          <a:prstGeom prst="rect">
            <a:avLst/>
          </a:prstGeom>
        </p:spPr>
        <p:txBody>
          <a:bodyPr>
            <a:spAutoFit/>
          </a:bodyPr>
          <a:lstStyle/>
          <a:p>
            <a:pPr marL="342900" marR="0" algn="just">
              <a:lnSpc>
                <a:spcPct val="115000"/>
              </a:lnSpc>
              <a:spcBef>
                <a:spcPts val="0"/>
              </a:spcBef>
              <a:spcAft>
                <a:spcPts val="0"/>
              </a:spcAft>
              <a:tabLst>
                <a:tab pos="2971800" algn="ctr"/>
              </a:tabLst>
            </a:pPr>
            <a:r>
              <a:rPr lang="en-US" sz="2000" b="1" dirty="0">
                <a:solidFill>
                  <a:schemeClr val="accent6">
                    <a:lumMod val="20000"/>
                    <a:lumOff val="80000"/>
                  </a:schemeClr>
                </a:solidFill>
                <a:latin typeface="Cambria" panose="02040503050406030204" pitchFamily="18" charset="0"/>
                <a:ea typeface="Calibri" panose="020F0502020204030204" pitchFamily="34" charset="0"/>
              </a:rPr>
              <a:t>Life Formation on the Earth </a:t>
            </a:r>
            <a:endParaRPr lang="en-US" sz="2000" b="1" dirty="0" smtClean="0">
              <a:solidFill>
                <a:schemeClr val="accent6">
                  <a:lumMod val="20000"/>
                  <a:lumOff val="80000"/>
                </a:schemeClr>
              </a:solidFill>
              <a:latin typeface="Cambria" panose="02040503050406030204" pitchFamily="18" charset="0"/>
              <a:ea typeface="Calibri" panose="020F0502020204030204" pitchFamily="34" charset="0"/>
            </a:endParaRPr>
          </a:p>
          <a:p>
            <a:pPr marL="342900" marR="0" algn="just">
              <a:lnSpc>
                <a:spcPct val="115000"/>
              </a:lnSpc>
              <a:spcBef>
                <a:spcPts val="0"/>
              </a:spcBef>
              <a:spcAft>
                <a:spcPts val="0"/>
              </a:spcAft>
              <a:tabLst>
                <a:tab pos="2971800" algn="ctr"/>
              </a:tabLst>
            </a:pPr>
            <a:endParaRPr lang="en-US" sz="2000" dirty="0">
              <a:solidFill>
                <a:schemeClr val="accent6">
                  <a:lumMod val="20000"/>
                  <a:lumOff val="80000"/>
                </a:schemeClr>
              </a:solidFill>
              <a:latin typeface="Times New Roman" panose="02020603050405020304" pitchFamily="18" charset="0"/>
              <a:ea typeface="Calibri" panose="020F0502020204030204" pitchFamily="34" charset="0"/>
            </a:endParaRPr>
          </a:p>
          <a:p>
            <a:pPr marL="342900" marR="0" algn="just">
              <a:lnSpc>
                <a:spcPct val="115000"/>
              </a:lnSpc>
              <a:spcBef>
                <a:spcPts val="0"/>
              </a:spcBef>
              <a:spcAft>
                <a:spcPts val="0"/>
              </a:spcAft>
              <a:tabLst>
                <a:tab pos="2971800" algn="ctr"/>
              </a:tabLst>
            </a:pPr>
            <a:r>
              <a:rPr lang="en-US" sz="2000" dirty="0">
                <a:solidFill>
                  <a:schemeClr val="accent6">
                    <a:lumMod val="20000"/>
                    <a:lumOff val="80000"/>
                  </a:schemeClr>
                </a:solidFill>
                <a:latin typeface="Cambria" panose="02040503050406030204" pitchFamily="18" charset="0"/>
                <a:ea typeface="Calibri" panose="020F0502020204030204" pitchFamily="34" charset="0"/>
              </a:rPr>
              <a:t>When the Earth was first formed, there was no life at all. The surface of the Earth was very hot then, and nothing could have lived. It took about 1,000 million years for the Earth to become suitable for life. It is very hard to imagine how life could arise from non-living things. For years, </a:t>
            </a:r>
            <a:r>
              <a:rPr lang="en-US" sz="2000" i="1" dirty="0">
                <a:solidFill>
                  <a:srgbClr val="FF0000"/>
                </a:solidFill>
                <a:latin typeface="Cambria" panose="02040503050406030204" pitchFamily="18" charset="0"/>
                <a:ea typeface="Calibri" panose="020F0502020204030204" pitchFamily="34" charset="0"/>
              </a:rPr>
              <a:t>biologists</a:t>
            </a:r>
            <a:r>
              <a:rPr lang="en-US" sz="2000" dirty="0">
                <a:solidFill>
                  <a:schemeClr val="accent6">
                    <a:lumMod val="20000"/>
                    <a:lumOff val="80000"/>
                  </a:schemeClr>
                </a:solidFill>
                <a:latin typeface="Cambria" panose="02040503050406030204" pitchFamily="18" charset="0"/>
                <a:ea typeface="Calibri" panose="020F0502020204030204" pitchFamily="34" charset="0"/>
              </a:rPr>
              <a:t> could not understand how the very complicated plants and animals, including ourselves, could have come from simple </a:t>
            </a:r>
            <a:r>
              <a:rPr lang="en-US" sz="2000" dirty="0">
                <a:solidFill>
                  <a:srgbClr val="00CC00"/>
                </a:solidFill>
                <a:latin typeface="Cambria" panose="02040503050406030204" pitchFamily="18" charset="0"/>
                <a:ea typeface="Calibri" panose="020F0502020204030204" pitchFamily="34" charset="0"/>
              </a:rPr>
              <a:t>chemicals</a:t>
            </a:r>
            <a:r>
              <a:rPr lang="en-US" sz="2000" dirty="0">
                <a:solidFill>
                  <a:schemeClr val="accent6">
                    <a:lumMod val="20000"/>
                    <a:lumOff val="80000"/>
                  </a:schemeClr>
                </a:solidFill>
                <a:latin typeface="Cambria" panose="02040503050406030204" pitchFamily="18" charset="0"/>
                <a:ea typeface="Calibri" panose="020F0502020204030204" pitchFamily="34" charset="0"/>
              </a:rPr>
              <a:t>.</a:t>
            </a:r>
            <a:r>
              <a:rPr lang="en-US" sz="2000" spc="10" dirty="0">
                <a:solidFill>
                  <a:schemeClr val="accent6">
                    <a:lumMod val="20000"/>
                    <a:lumOff val="80000"/>
                  </a:schemeClr>
                </a:solidFill>
                <a:latin typeface="Arial" panose="020B0604020202020204" pitchFamily="34" charset="0"/>
                <a:ea typeface="Calibri" panose="020F0502020204030204" pitchFamily="34" charset="0"/>
              </a:rPr>
              <a:t> </a:t>
            </a:r>
            <a:endParaRPr lang="en-US" sz="2000" dirty="0">
              <a:solidFill>
                <a:schemeClr val="accent6">
                  <a:lumMod val="20000"/>
                  <a:lumOff val="80000"/>
                </a:schemeClr>
              </a:solidFill>
              <a:latin typeface="Times New Roman" panose="02020603050405020304" pitchFamily="18" charset="0"/>
              <a:ea typeface="Calibri" panose="020F0502020204030204" pitchFamily="34" charset="0"/>
            </a:endParaRPr>
          </a:p>
          <a:p>
            <a:pPr marL="342900" marR="0" algn="just">
              <a:lnSpc>
                <a:spcPct val="115000"/>
              </a:lnSpc>
              <a:spcBef>
                <a:spcPts val="0"/>
              </a:spcBef>
              <a:spcAft>
                <a:spcPts val="0"/>
              </a:spcAft>
              <a:tabLst>
                <a:tab pos="2971800" algn="ctr"/>
              </a:tabLst>
            </a:pPr>
            <a:r>
              <a:rPr lang="en-US" sz="2000" b="1" dirty="0">
                <a:solidFill>
                  <a:schemeClr val="accent6">
                    <a:lumMod val="20000"/>
                    <a:lumOff val="80000"/>
                  </a:schemeClr>
                </a:solidFill>
                <a:latin typeface="Cambria" panose="02040503050406030204" pitchFamily="18" charset="0"/>
                <a:ea typeface="Calibri" panose="020F0502020204030204" pitchFamily="34" charset="0"/>
              </a:rPr>
              <a:t> </a:t>
            </a:r>
            <a:endParaRPr lang="en-US" sz="2000" dirty="0">
              <a:solidFill>
                <a:schemeClr val="accent6">
                  <a:lumMod val="20000"/>
                  <a:lumOff val="80000"/>
                </a:schemeClr>
              </a:solidFill>
              <a:effectLst/>
              <a:latin typeface="Times New Roman" panose="02020603050405020304" pitchFamily="18" charset="0"/>
              <a:ea typeface="Calibri" panose="020F050202020403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5757863" cy="6858000"/>
          </a:xfrm>
          <a:prstGeom prst="rect">
            <a:avLst/>
          </a:prstGeom>
        </p:spPr>
      </p:pic>
    </p:spTree>
    <p:extLst>
      <p:ext uri="{BB962C8B-B14F-4D97-AF65-F5344CB8AC3E}">
        <p14:creationId xmlns:p14="http://schemas.microsoft.com/office/powerpoint/2010/main" val="16368167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2060">
            <a:alpha val="87000"/>
          </a:srgbClr>
        </a:solidFill>
        <a:effectLst/>
      </p:bgPr>
    </p:bg>
    <p:spTree>
      <p:nvGrpSpPr>
        <p:cNvPr id="1" name=""/>
        <p:cNvGrpSpPr/>
        <p:nvPr/>
      </p:nvGrpSpPr>
      <p:grpSpPr>
        <a:xfrm>
          <a:off x="0" y="0"/>
          <a:ext cx="0" cy="0"/>
          <a:chOff x="0" y="0"/>
          <a:chExt cx="0" cy="0"/>
        </a:xfrm>
      </p:grpSpPr>
      <p:sp>
        <p:nvSpPr>
          <p:cNvPr id="2" name="Rectangle 1"/>
          <p:cNvSpPr/>
          <p:nvPr/>
        </p:nvSpPr>
        <p:spPr>
          <a:xfrm>
            <a:off x="261938" y="334952"/>
            <a:ext cx="6096000" cy="4401205"/>
          </a:xfrm>
          <a:prstGeom prst="rect">
            <a:avLst/>
          </a:prstGeom>
        </p:spPr>
        <p:txBody>
          <a:bodyPr>
            <a:spAutoFit/>
          </a:bodyPr>
          <a:lstStyle/>
          <a:p>
            <a:pPr algn="just"/>
            <a:r>
              <a:rPr lang="en-US" b="1" dirty="0">
                <a:solidFill>
                  <a:srgbClr val="00CC00"/>
                </a:solidFill>
                <a:latin typeface="Cambria" panose="02040503050406030204" pitchFamily="18" charset="0"/>
                <a:ea typeface="Calibri" panose="020F0502020204030204" pitchFamily="34" charset="0"/>
              </a:rPr>
              <a:t> </a:t>
            </a:r>
            <a:r>
              <a:rPr lang="en-US" sz="2000" dirty="0">
                <a:solidFill>
                  <a:srgbClr val="00CC00"/>
                </a:solidFill>
                <a:latin typeface="Cambria" panose="02040503050406030204" pitchFamily="18" charset="0"/>
                <a:ea typeface="Calibri" panose="020F0502020204030204" pitchFamily="34" charset="0"/>
              </a:rPr>
              <a:t>Scientists </a:t>
            </a:r>
            <a:r>
              <a:rPr lang="en-US" sz="2000" dirty="0">
                <a:solidFill>
                  <a:schemeClr val="bg1"/>
                </a:solidFill>
                <a:latin typeface="Cambria" panose="02040503050406030204" pitchFamily="18" charset="0"/>
                <a:ea typeface="Calibri" panose="020F0502020204030204" pitchFamily="34" charset="0"/>
              </a:rPr>
              <a:t>think that life arose from chemicals that entered the atmosphere from volcanoes, thousands of millions of years ago. Geologists can tell from </a:t>
            </a:r>
            <a:r>
              <a:rPr lang="en-US" sz="2000" dirty="0">
                <a:solidFill>
                  <a:srgbClr val="00CC00"/>
                </a:solidFill>
                <a:latin typeface="Cambria" panose="02040503050406030204" pitchFamily="18" charset="0"/>
                <a:ea typeface="Calibri" panose="020F0502020204030204" pitchFamily="34" charset="0"/>
              </a:rPr>
              <a:t>ancient</a:t>
            </a:r>
            <a:r>
              <a:rPr lang="en-US" sz="2000" dirty="0">
                <a:solidFill>
                  <a:schemeClr val="bg1"/>
                </a:solidFill>
                <a:latin typeface="Cambria" panose="02040503050406030204" pitchFamily="18" charset="0"/>
                <a:ea typeface="Calibri" panose="020F0502020204030204" pitchFamily="34" charset="0"/>
              </a:rPr>
              <a:t> rocks that these chemicals included hydrogen, methane, ammonia, and water. Experiments have shown that these chemicals will form into molecules called amino acids quite easily. Amino acids are the </a:t>
            </a:r>
            <a:r>
              <a:rPr lang="en-US" sz="2000" dirty="0">
                <a:solidFill>
                  <a:srgbClr val="00CC00"/>
                </a:solidFill>
                <a:latin typeface="Cambria" panose="02040503050406030204" pitchFamily="18" charset="0"/>
                <a:ea typeface="Calibri" panose="020F0502020204030204" pitchFamily="34" charset="0"/>
              </a:rPr>
              <a:t>building blocks </a:t>
            </a:r>
            <a:r>
              <a:rPr lang="en-US" sz="2000" dirty="0">
                <a:solidFill>
                  <a:schemeClr val="bg1"/>
                </a:solidFill>
                <a:latin typeface="Cambria" panose="02040503050406030204" pitchFamily="18" charset="0"/>
                <a:ea typeface="Calibri" panose="020F0502020204030204" pitchFamily="34" charset="0"/>
              </a:rPr>
              <a:t>of proteins, and proteins are the main </a:t>
            </a:r>
            <a:r>
              <a:rPr lang="en-US" sz="2000" dirty="0">
                <a:solidFill>
                  <a:srgbClr val="00CC00"/>
                </a:solidFill>
                <a:latin typeface="Cambria" panose="02040503050406030204" pitchFamily="18" charset="0"/>
                <a:ea typeface="Calibri" panose="020F0502020204030204" pitchFamily="34" charset="0"/>
              </a:rPr>
              <a:t>substances </a:t>
            </a:r>
            <a:r>
              <a:rPr lang="en-US" sz="2000" dirty="0">
                <a:solidFill>
                  <a:schemeClr val="bg1"/>
                </a:solidFill>
                <a:latin typeface="Cambria" panose="02040503050406030204" pitchFamily="18" charset="0"/>
                <a:ea typeface="Calibri" panose="020F0502020204030204" pitchFamily="34" charset="0"/>
              </a:rPr>
              <a:t>of living things. Experiments in laboratories have suggested that </a:t>
            </a:r>
            <a:r>
              <a:rPr lang="en-US" sz="2000" i="1" dirty="0">
                <a:solidFill>
                  <a:srgbClr val="FF0000"/>
                </a:solidFill>
                <a:latin typeface="Cambria" panose="02040503050406030204" pitchFamily="18" charset="0"/>
                <a:ea typeface="Calibri" panose="020F0502020204030204" pitchFamily="34" charset="0"/>
              </a:rPr>
              <a:t>lightning</a:t>
            </a:r>
            <a:r>
              <a:rPr lang="en-US" sz="2000" dirty="0">
                <a:solidFill>
                  <a:schemeClr val="bg1"/>
                </a:solidFill>
                <a:latin typeface="Cambria" panose="02040503050406030204" pitchFamily="18" charset="0"/>
                <a:ea typeface="Calibri" panose="020F0502020204030204" pitchFamily="34" charset="0"/>
              </a:rPr>
              <a:t> and radiation from the Sun </a:t>
            </a:r>
            <a:r>
              <a:rPr lang="en-US" sz="2000" dirty="0">
                <a:solidFill>
                  <a:srgbClr val="00CC00"/>
                </a:solidFill>
                <a:latin typeface="Cambria" panose="02040503050406030204" pitchFamily="18" charset="0"/>
                <a:ea typeface="Calibri" panose="020F0502020204030204" pitchFamily="34" charset="0"/>
              </a:rPr>
              <a:t>triggered</a:t>
            </a:r>
            <a:r>
              <a:rPr lang="en-US" sz="2000" dirty="0">
                <a:solidFill>
                  <a:schemeClr val="bg1"/>
                </a:solidFill>
                <a:latin typeface="Cambria" panose="02040503050406030204" pitchFamily="18" charset="0"/>
                <a:ea typeface="Calibri" panose="020F0502020204030204" pitchFamily="34" charset="0"/>
              </a:rPr>
              <a:t> the formation of amino acids. These </a:t>
            </a:r>
            <a:r>
              <a:rPr lang="en-US" sz="2000" dirty="0">
                <a:solidFill>
                  <a:srgbClr val="00CC00"/>
                </a:solidFill>
                <a:latin typeface="Cambria" panose="02040503050406030204" pitchFamily="18" charset="0"/>
                <a:ea typeface="Calibri" panose="020F0502020204030204" pitchFamily="34" charset="0"/>
              </a:rPr>
              <a:t>dissolved</a:t>
            </a:r>
            <a:r>
              <a:rPr lang="en-US" sz="2000" dirty="0">
                <a:solidFill>
                  <a:schemeClr val="bg1"/>
                </a:solidFill>
                <a:latin typeface="Cambria" panose="02040503050406030204" pitchFamily="18" charset="0"/>
                <a:ea typeface="Calibri" panose="020F0502020204030204" pitchFamily="34" charset="0"/>
              </a:rPr>
              <a:t> in the oceans where, over millions of years, they formed proteins and then simple cells.</a:t>
            </a:r>
            <a:r>
              <a:rPr lang="en-US" sz="2000" spc="10" dirty="0">
                <a:solidFill>
                  <a:schemeClr val="bg1"/>
                </a:solidFill>
                <a:latin typeface="Arial" panose="020B0604020202020204" pitchFamily="34" charset="0"/>
                <a:ea typeface="Calibri" panose="020F0502020204030204" pitchFamily="34" charset="0"/>
              </a:rPr>
              <a:t> </a:t>
            </a:r>
            <a:endParaRPr lang="en-US" sz="2000" dirty="0">
              <a:solidFill>
                <a:schemeClr val="bg1"/>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6524" y="-128588"/>
            <a:ext cx="5705475" cy="6986588"/>
          </a:xfrm>
          <a:prstGeom prst="rect">
            <a:avLst/>
          </a:prstGeom>
        </p:spPr>
      </p:pic>
    </p:spTree>
    <p:extLst>
      <p:ext uri="{BB962C8B-B14F-4D97-AF65-F5344CB8AC3E}">
        <p14:creationId xmlns:p14="http://schemas.microsoft.com/office/powerpoint/2010/main" val="859398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743700"/>
          </a:xfrm>
          <a:prstGeom prst="rect">
            <a:avLst/>
          </a:prstGeom>
        </p:spPr>
      </p:pic>
      <p:sp>
        <p:nvSpPr>
          <p:cNvPr id="4" name="Rectangle 3"/>
          <p:cNvSpPr/>
          <p:nvPr/>
        </p:nvSpPr>
        <p:spPr>
          <a:xfrm>
            <a:off x="-123825" y="298350"/>
            <a:ext cx="6096000" cy="2215991"/>
          </a:xfrm>
          <a:prstGeom prst="rect">
            <a:avLst/>
          </a:prstGeom>
        </p:spPr>
        <p:txBody>
          <a:bodyPr>
            <a:spAutoFit/>
          </a:bodyPr>
          <a:lstStyle/>
          <a:p>
            <a:pPr marL="342900" marR="0" algn="just">
              <a:lnSpc>
                <a:spcPct val="115000"/>
              </a:lnSpc>
              <a:spcBef>
                <a:spcPts val="0"/>
              </a:spcBef>
              <a:spcAft>
                <a:spcPts val="0"/>
              </a:spcAft>
              <a:tabLst>
                <a:tab pos="2971800" algn="ctr"/>
              </a:tabLst>
            </a:pPr>
            <a:r>
              <a:rPr lang="en-US" sz="2000" dirty="0">
                <a:solidFill>
                  <a:schemeClr val="bg1"/>
                </a:solidFill>
                <a:latin typeface="Cambria" panose="02040503050406030204" pitchFamily="18" charset="0"/>
                <a:ea typeface="Calibri" panose="020F0502020204030204" pitchFamily="34" charset="0"/>
              </a:rPr>
              <a:t>These simple cells were like small bags of protein with an outer </a:t>
            </a:r>
            <a:r>
              <a:rPr lang="en-US" sz="2000" i="1" dirty="0">
                <a:solidFill>
                  <a:srgbClr val="FF0000"/>
                </a:solidFill>
                <a:latin typeface="Cambria" panose="02040503050406030204" pitchFamily="18" charset="0"/>
                <a:ea typeface="Calibri" panose="020F0502020204030204" pitchFamily="34" charset="0"/>
              </a:rPr>
              <a:t>membrane</a:t>
            </a:r>
            <a:r>
              <a:rPr lang="en-US" sz="2000" dirty="0">
                <a:solidFill>
                  <a:schemeClr val="bg1"/>
                </a:solidFill>
                <a:latin typeface="Cambria" panose="02040503050406030204" pitchFamily="18" charset="0"/>
                <a:ea typeface="Calibri" panose="020F0502020204030204" pitchFamily="34" charset="0"/>
              </a:rPr>
              <a:t> which could take in (feed) other chemicals and divide to form new cells (</a:t>
            </a:r>
            <a:r>
              <a:rPr lang="en-US" sz="2000" dirty="0">
                <a:solidFill>
                  <a:srgbClr val="00CC00"/>
                </a:solidFill>
                <a:latin typeface="Cambria" panose="02040503050406030204" pitchFamily="18" charset="0"/>
                <a:ea typeface="Calibri" panose="020F0502020204030204" pitchFamily="34" charset="0"/>
              </a:rPr>
              <a:t>reproduce</a:t>
            </a:r>
            <a:r>
              <a:rPr lang="en-US" sz="2000" dirty="0">
                <a:solidFill>
                  <a:schemeClr val="bg1"/>
                </a:solidFill>
                <a:latin typeface="Cambria" panose="02040503050406030204" pitchFamily="18" charset="0"/>
                <a:ea typeface="Calibri" panose="020F0502020204030204" pitchFamily="34" charset="0"/>
              </a:rPr>
              <a:t>). The oldest fossils that have been discovered are 3,500 million years old. </a:t>
            </a:r>
            <a:endParaRPr lang="en-US" sz="2000" dirty="0">
              <a:solidFill>
                <a:schemeClr val="bg1"/>
              </a:solidFill>
              <a:latin typeface="Times New Roman" panose="02020603050405020304" pitchFamily="18" charset="0"/>
              <a:ea typeface="Calibri" panose="020F0502020204030204" pitchFamily="34" charset="0"/>
            </a:endParaRPr>
          </a:p>
          <a:p>
            <a:pPr marL="342900" marR="0" algn="just">
              <a:lnSpc>
                <a:spcPct val="115000"/>
              </a:lnSpc>
              <a:spcBef>
                <a:spcPts val="0"/>
              </a:spcBef>
              <a:spcAft>
                <a:spcPts val="0"/>
              </a:spcAft>
              <a:tabLst>
                <a:tab pos="2971800" algn="ctr"/>
              </a:tabLst>
            </a:pPr>
            <a:r>
              <a:rPr lang="en-US" sz="2000" dirty="0">
                <a:solidFill>
                  <a:schemeClr val="bg1"/>
                </a:solidFill>
                <a:latin typeface="Cambria" panose="02040503050406030204" pitchFamily="18" charset="0"/>
                <a:ea typeface="Calibri" panose="020F0502020204030204" pitchFamily="34" charset="0"/>
              </a:rPr>
              <a:t> </a:t>
            </a:r>
            <a:endParaRPr lang="en-US" sz="2000" dirty="0">
              <a:solidFill>
                <a:schemeClr val="bg1"/>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7538563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CCFF"/>
        </a:solidFill>
        <a:effectLst/>
      </p:bgPr>
    </p:bg>
    <p:spTree>
      <p:nvGrpSpPr>
        <p:cNvPr id="1" name=""/>
        <p:cNvGrpSpPr/>
        <p:nvPr/>
      </p:nvGrpSpPr>
      <p:grpSpPr>
        <a:xfrm>
          <a:off x="0" y="0"/>
          <a:ext cx="0" cy="0"/>
          <a:chOff x="0" y="0"/>
          <a:chExt cx="0" cy="0"/>
        </a:xfrm>
      </p:grpSpPr>
      <p:sp>
        <p:nvSpPr>
          <p:cNvPr id="4" name="Rectangle 3"/>
          <p:cNvSpPr/>
          <p:nvPr/>
        </p:nvSpPr>
        <p:spPr>
          <a:xfrm>
            <a:off x="7634512" y="508000"/>
            <a:ext cx="3207657" cy="986971"/>
          </a:xfrm>
          <a:prstGeom prst="rect">
            <a:avLst/>
          </a:prstGeom>
          <a:solidFill>
            <a:srgbClr val="5BD4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tx1"/>
                </a:solidFill>
                <a:latin typeface="Times New Roman" panose="02020603050405020304" pitchFamily="18" charset="0"/>
                <a:cs typeface="Times New Roman" panose="02020603050405020304" pitchFamily="18" charset="0"/>
              </a:rPr>
              <a:t>Chemicals</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7634513" y="1966685"/>
            <a:ext cx="3207657" cy="986971"/>
          </a:xfrm>
          <a:prstGeom prst="rect">
            <a:avLst/>
          </a:prstGeom>
          <a:solidFill>
            <a:srgbClr val="5BD4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latin typeface="Times New Roman" panose="02020603050405020304" pitchFamily="18" charset="0"/>
                <a:cs typeface="Times New Roman" panose="02020603050405020304" pitchFamily="18" charset="0"/>
              </a:rPr>
              <a:t>Molecules (amino acids)</a:t>
            </a:r>
            <a:endParaRPr lang="en-US" sz="2000"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7634512" y="3425370"/>
            <a:ext cx="3207657" cy="986971"/>
          </a:xfrm>
          <a:prstGeom prst="rect">
            <a:avLst/>
          </a:prstGeom>
          <a:solidFill>
            <a:srgbClr val="5BD4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tx1"/>
                </a:solidFill>
                <a:latin typeface="Times New Roman" panose="02020603050405020304" pitchFamily="18" charset="0"/>
                <a:cs typeface="Times New Roman" panose="02020603050405020304" pitchFamily="18" charset="0"/>
              </a:rPr>
              <a:t>Proteins</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7" name="Rectangle 6"/>
          <p:cNvSpPr/>
          <p:nvPr/>
        </p:nvSpPr>
        <p:spPr>
          <a:xfrm>
            <a:off x="7634511" y="4884055"/>
            <a:ext cx="3207657" cy="986971"/>
          </a:xfrm>
          <a:prstGeom prst="rect">
            <a:avLst/>
          </a:prstGeom>
          <a:solidFill>
            <a:srgbClr val="5BD4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tx1"/>
                </a:solidFill>
                <a:latin typeface="Times New Roman" panose="02020603050405020304" pitchFamily="18" charset="0"/>
                <a:cs typeface="Times New Roman" panose="02020603050405020304" pitchFamily="18" charset="0"/>
              </a:rPr>
              <a:t>Cells</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8" name="Vertical Scroll 7"/>
          <p:cNvSpPr/>
          <p:nvPr/>
        </p:nvSpPr>
        <p:spPr>
          <a:xfrm>
            <a:off x="0" y="508000"/>
            <a:ext cx="7489371" cy="5812971"/>
          </a:xfrm>
          <a:prstGeom prst="verticalScroll">
            <a:avLst/>
          </a:prstGeom>
          <a:solidFill>
            <a:srgbClr val="3AF6A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solidFill>
                  <a:srgbClr val="FF0000"/>
                </a:solidFill>
                <a:latin typeface="Times New Roman" panose="02020603050405020304" pitchFamily="18" charset="0"/>
                <a:cs typeface="Times New Roman" panose="02020603050405020304" pitchFamily="18" charset="0"/>
              </a:rPr>
              <a:t>Life </a:t>
            </a:r>
            <a:r>
              <a:rPr lang="en-US" sz="2800" b="1" dirty="0" smtClean="0">
                <a:solidFill>
                  <a:srgbClr val="FF0000"/>
                </a:solidFill>
                <a:latin typeface="Times New Roman" panose="02020603050405020304" pitchFamily="18" charset="0"/>
                <a:cs typeface="Times New Roman" panose="02020603050405020304" pitchFamily="18" charset="0"/>
              </a:rPr>
              <a:t>formation</a:t>
            </a:r>
          </a:p>
          <a:p>
            <a:endParaRPr lang="en-US" sz="2800" b="1" dirty="0">
              <a:solidFill>
                <a:srgbClr val="FF0000"/>
              </a:solidFill>
              <a:latin typeface="Times New Roman" panose="02020603050405020304" pitchFamily="18" charset="0"/>
              <a:cs typeface="Times New Roman" panose="02020603050405020304" pitchFamily="18" charset="0"/>
            </a:endParaRPr>
          </a:p>
          <a:p>
            <a:r>
              <a:rPr lang="en-US" sz="2800" dirty="0">
                <a:solidFill>
                  <a:schemeClr val="tx1"/>
                </a:solidFill>
                <a:latin typeface="Times New Roman" panose="02020603050405020304" pitchFamily="18" charset="0"/>
                <a:cs typeface="Times New Roman" panose="02020603050405020304" pitchFamily="18" charset="0"/>
              </a:rPr>
              <a:t>No life on </a:t>
            </a:r>
            <a:r>
              <a:rPr lang="en-US" sz="2800" dirty="0" smtClean="0">
                <a:solidFill>
                  <a:schemeClr val="tx1"/>
                </a:solidFill>
                <a:latin typeface="Times New Roman" panose="02020603050405020304" pitchFamily="18" charset="0"/>
                <a:cs typeface="Times New Roman" panose="02020603050405020304" pitchFamily="18" charset="0"/>
              </a:rPr>
              <a:t>Earth</a:t>
            </a:r>
          </a:p>
          <a:p>
            <a:endParaRPr lang="en-US" sz="2800" dirty="0">
              <a:solidFill>
                <a:schemeClr val="tx1"/>
              </a:solidFill>
              <a:latin typeface="Times New Roman" panose="02020603050405020304" pitchFamily="18" charset="0"/>
              <a:cs typeface="Times New Roman" panose="02020603050405020304" pitchFamily="18" charset="0"/>
            </a:endParaRPr>
          </a:p>
          <a:p>
            <a:r>
              <a:rPr lang="en-US" sz="2800" dirty="0">
                <a:solidFill>
                  <a:schemeClr val="tx1"/>
                </a:solidFill>
                <a:latin typeface="Times New Roman" panose="02020603050405020304" pitchFamily="18" charset="0"/>
                <a:cs typeface="Times New Roman" panose="02020603050405020304" pitchFamily="18" charset="0"/>
              </a:rPr>
              <a:t>Life could arise from non-living things</a:t>
            </a:r>
            <a:r>
              <a:rPr lang="en-US" sz="2800" dirty="0" smtClean="0">
                <a:solidFill>
                  <a:schemeClr val="tx1"/>
                </a:solidFill>
                <a:latin typeface="Times New Roman" panose="02020603050405020304" pitchFamily="18" charset="0"/>
                <a:cs typeface="Times New Roman" panose="02020603050405020304" pitchFamily="18" charset="0"/>
              </a:rPr>
              <a:t>.</a:t>
            </a:r>
          </a:p>
          <a:p>
            <a:endParaRPr lang="en-US" sz="2800" dirty="0">
              <a:solidFill>
                <a:schemeClr val="tx1"/>
              </a:solidFill>
              <a:latin typeface="Times New Roman" panose="02020603050405020304" pitchFamily="18" charset="0"/>
              <a:cs typeface="Times New Roman" panose="02020603050405020304" pitchFamily="18" charset="0"/>
            </a:endParaRPr>
          </a:p>
          <a:p>
            <a:r>
              <a:rPr lang="en-US" sz="2800" dirty="0">
                <a:solidFill>
                  <a:schemeClr val="tx1"/>
                </a:solidFill>
                <a:latin typeface="Times New Roman" panose="02020603050405020304" pitchFamily="18" charset="0"/>
                <a:cs typeface="Times New Roman" panose="02020603050405020304" pitchFamily="18" charset="0"/>
              </a:rPr>
              <a:t>How?</a:t>
            </a:r>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53986" y="4563832"/>
            <a:ext cx="2810991" cy="1627416"/>
          </a:xfrm>
          <a:prstGeom prst="rect">
            <a:avLst/>
          </a:prstGeom>
        </p:spPr>
      </p:pic>
      <p:sp>
        <p:nvSpPr>
          <p:cNvPr id="10" name="Down Arrow 9"/>
          <p:cNvSpPr/>
          <p:nvPr/>
        </p:nvSpPr>
        <p:spPr>
          <a:xfrm>
            <a:off x="8940800" y="1494971"/>
            <a:ext cx="653143" cy="471714"/>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own Arrow 11"/>
          <p:cNvSpPr/>
          <p:nvPr/>
        </p:nvSpPr>
        <p:spPr>
          <a:xfrm>
            <a:off x="8790214" y="4423225"/>
            <a:ext cx="653143" cy="471714"/>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p:cNvSpPr/>
          <p:nvPr/>
        </p:nvSpPr>
        <p:spPr>
          <a:xfrm>
            <a:off x="8919028" y="2953656"/>
            <a:ext cx="653143" cy="471714"/>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75240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que 3"/>
          <p:cNvSpPr/>
          <p:nvPr/>
        </p:nvSpPr>
        <p:spPr>
          <a:xfrm>
            <a:off x="242888" y="614363"/>
            <a:ext cx="4943475" cy="5786437"/>
          </a:xfrm>
          <a:prstGeom prst="plaque">
            <a:avLst/>
          </a:prstGeom>
          <a:solidFill>
            <a:srgbClr val="5BD4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sz="3200" dirty="0" smtClean="0">
                <a:solidFill>
                  <a:schemeClr val="tx1"/>
                </a:solidFill>
              </a:rPr>
              <a:t>The </a:t>
            </a:r>
            <a:r>
              <a:rPr lang="en-US" sz="3200" dirty="0">
                <a:solidFill>
                  <a:schemeClr val="tx1"/>
                </a:solidFill>
              </a:rPr>
              <a:t>main substance of living things is </a:t>
            </a:r>
            <a:r>
              <a:rPr lang="en-US" sz="3200" dirty="0" smtClean="0">
                <a:solidFill>
                  <a:schemeClr val="tx1"/>
                </a:solidFill>
              </a:rPr>
              <a:t>…….…………….</a:t>
            </a:r>
          </a:p>
          <a:p>
            <a:pPr algn="ctr"/>
            <a:endParaRPr lang="en-US" sz="3200" dirty="0">
              <a:solidFill>
                <a:schemeClr val="tx1"/>
              </a:solidFill>
            </a:endParaRPr>
          </a:p>
          <a:p>
            <a:pPr marL="342900" indent="-342900">
              <a:buAutoNum type="alphaLcParenR"/>
            </a:pPr>
            <a:r>
              <a:rPr lang="en-US" sz="3200" dirty="0" smtClean="0">
                <a:solidFill>
                  <a:schemeClr val="tx1"/>
                </a:solidFill>
              </a:rPr>
              <a:t>cells </a:t>
            </a:r>
          </a:p>
          <a:p>
            <a:r>
              <a:rPr lang="en-US" sz="3200" dirty="0" smtClean="0">
                <a:solidFill>
                  <a:schemeClr val="tx1"/>
                </a:solidFill>
              </a:rPr>
              <a:t>b) amino acids</a:t>
            </a:r>
          </a:p>
          <a:p>
            <a:r>
              <a:rPr lang="en-US" sz="3200" b="1" dirty="0" smtClean="0">
                <a:solidFill>
                  <a:srgbClr val="FF0000"/>
                </a:solidFill>
              </a:rPr>
              <a:t>c</a:t>
            </a:r>
            <a:r>
              <a:rPr lang="en-US" sz="3200" b="1" dirty="0">
                <a:solidFill>
                  <a:srgbClr val="FF0000"/>
                </a:solidFill>
              </a:rPr>
              <a:t>) proteins</a:t>
            </a:r>
            <a:r>
              <a:rPr lang="en-US" sz="3200" dirty="0">
                <a:solidFill>
                  <a:schemeClr val="tx1"/>
                </a:solidFill>
              </a:rPr>
              <a:t> </a:t>
            </a:r>
            <a:endParaRPr lang="en-US" sz="3200" dirty="0" smtClean="0">
              <a:solidFill>
                <a:schemeClr val="tx1"/>
              </a:solidFill>
            </a:endParaRPr>
          </a:p>
          <a:p>
            <a:r>
              <a:rPr lang="en-US" sz="3200" dirty="0" smtClean="0">
                <a:solidFill>
                  <a:schemeClr val="tx1"/>
                </a:solidFill>
              </a:rPr>
              <a:t>d</a:t>
            </a:r>
            <a:r>
              <a:rPr lang="en-US" sz="3200" dirty="0">
                <a:solidFill>
                  <a:schemeClr val="tx1"/>
                </a:solidFill>
              </a:rPr>
              <a:t>) water</a:t>
            </a:r>
          </a:p>
        </p:txBody>
      </p:sp>
      <p:sp>
        <p:nvSpPr>
          <p:cNvPr id="5" name="Plaque 4"/>
          <p:cNvSpPr/>
          <p:nvPr/>
        </p:nvSpPr>
        <p:spPr>
          <a:xfrm>
            <a:off x="6067426" y="614362"/>
            <a:ext cx="5442403" cy="5786437"/>
          </a:xfrm>
          <a:prstGeom prst="plaque">
            <a:avLst/>
          </a:prstGeom>
          <a:solidFill>
            <a:srgbClr val="CC99FF"/>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2. According to the text, </a:t>
            </a:r>
            <a:r>
              <a:rPr lang="en-US" sz="2400" dirty="0" smtClean="0">
                <a:solidFill>
                  <a:schemeClr val="tx1"/>
                </a:solidFill>
              </a:rPr>
              <a:t>…….……………</a:t>
            </a:r>
          </a:p>
          <a:p>
            <a:endParaRPr lang="en-US" sz="2400" dirty="0">
              <a:solidFill>
                <a:schemeClr val="tx1"/>
              </a:solidFill>
            </a:endParaRPr>
          </a:p>
          <a:p>
            <a:r>
              <a:rPr lang="en-US" sz="2400" dirty="0" smtClean="0">
                <a:solidFill>
                  <a:schemeClr val="tx1"/>
                </a:solidFill>
              </a:rPr>
              <a:t> </a:t>
            </a:r>
            <a:endParaRPr lang="en-US" sz="2400" dirty="0">
              <a:solidFill>
                <a:schemeClr val="tx1"/>
              </a:solidFill>
            </a:endParaRPr>
          </a:p>
          <a:p>
            <a:pPr marL="457200" indent="-457200">
              <a:buAutoNum type="alphaLcParenR"/>
            </a:pPr>
            <a:r>
              <a:rPr lang="en-US" sz="2400" dirty="0" smtClean="0">
                <a:solidFill>
                  <a:schemeClr val="tx1"/>
                </a:solidFill>
              </a:rPr>
              <a:t>everything </a:t>
            </a:r>
            <a:r>
              <a:rPr lang="en-US" sz="2400" dirty="0">
                <a:solidFill>
                  <a:schemeClr val="tx1"/>
                </a:solidFill>
              </a:rPr>
              <a:t>on the Earth is </a:t>
            </a:r>
            <a:r>
              <a:rPr lang="en-US" sz="2400" dirty="0" smtClean="0">
                <a:solidFill>
                  <a:schemeClr val="tx1"/>
                </a:solidFill>
              </a:rPr>
              <a:t>universe</a:t>
            </a:r>
          </a:p>
          <a:p>
            <a:pPr marL="457200" indent="-457200">
              <a:buAutoNum type="alphaLcParenR"/>
            </a:pPr>
            <a:r>
              <a:rPr lang="en-US" sz="2400" b="1" dirty="0">
                <a:solidFill>
                  <a:srgbClr val="FF0000"/>
                </a:solidFill>
              </a:rPr>
              <a:t>the center of the universe is not </a:t>
            </a:r>
            <a:r>
              <a:rPr lang="en-US" sz="2400" b="1" dirty="0" smtClean="0">
                <a:solidFill>
                  <a:srgbClr val="FF0000"/>
                </a:solidFill>
              </a:rPr>
              <a:t>known</a:t>
            </a:r>
          </a:p>
          <a:p>
            <a:pPr marL="457200" indent="-457200">
              <a:buAutoNum type="alphaLcParenR"/>
            </a:pPr>
            <a:r>
              <a:rPr lang="en-US" sz="2400" dirty="0" smtClean="0">
                <a:solidFill>
                  <a:schemeClr val="tx1"/>
                </a:solidFill>
              </a:rPr>
              <a:t>everything </a:t>
            </a:r>
            <a:r>
              <a:rPr lang="en-US" sz="2400" dirty="0">
                <a:solidFill>
                  <a:schemeClr val="tx1"/>
                </a:solidFill>
              </a:rPr>
              <a:t>that exists is universe. </a:t>
            </a:r>
          </a:p>
          <a:p>
            <a:r>
              <a:rPr lang="en-US" sz="2400" dirty="0" smtClean="0">
                <a:solidFill>
                  <a:schemeClr val="tx1"/>
                </a:solidFill>
              </a:rPr>
              <a:t>d</a:t>
            </a:r>
            <a:r>
              <a:rPr lang="en-US" sz="2400" dirty="0">
                <a:solidFill>
                  <a:schemeClr val="tx1"/>
                </a:solidFill>
              </a:rPr>
              <a:t>) the Sun is a galaxy in the </a:t>
            </a:r>
            <a:r>
              <a:rPr lang="en-US" sz="2400" dirty="0" smtClean="0">
                <a:solidFill>
                  <a:schemeClr val="tx1"/>
                </a:solidFill>
              </a:rPr>
              <a:t>   universe</a:t>
            </a:r>
            <a:r>
              <a:rPr lang="en-US" sz="2400" dirty="0">
                <a:solidFill>
                  <a:schemeClr val="tx1"/>
                </a:solidFill>
              </a:rPr>
              <a:t>. </a:t>
            </a:r>
          </a:p>
        </p:txBody>
      </p:sp>
      <p:sp>
        <p:nvSpPr>
          <p:cNvPr id="6" name="Rectangle 5"/>
          <p:cNvSpPr/>
          <p:nvPr/>
        </p:nvSpPr>
        <p:spPr>
          <a:xfrm>
            <a:off x="2515299" y="0"/>
            <a:ext cx="7203639" cy="523220"/>
          </a:xfrm>
          <a:prstGeom prst="rect">
            <a:avLst/>
          </a:prstGeom>
        </p:spPr>
        <p:txBody>
          <a:bodyPr wrap="none">
            <a:spAutoFit/>
          </a:bodyPr>
          <a:lstStyle/>
          <a:p>
            <a:r>
              <a:rPr lang="en-US" sz="2800" b="1" dirty="0"/>
              <a:t>Choose the best option for the following </a:t>
            </a:r>
            <a:r>
              <a:rPr lang="en-US" sz="2800" b="1" dirty="0" smtClean="0"/>
              <a:t>items:</a:t>
            </a:r>
            <a:endParaRPr lang="en-US" sz="2800" b="1" dirty="0"/>
          </a:p>
        </p:txBody>
      </p:sp>
    </p:spTree>
    <p:extLst>
      <p:ext uri="{BB962C8B-B14F-4D97-AF65-F5344CB8AC3E}">
        <p14:creationId xmlns:p14="http://schemas.microsoft.com/office/powerpoint/2010/main" val="34585109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28638" y="585788"/>
            <a:ext cx="4743450" cy="5672137"/>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3. The movement of the skin of the earth is …….…………… . </a:t>
            </a:r>
            <a:endParaRPr lang="en-US" sz="3200" dirty="0" smtClean="0"/>
          </a:p>
          <a:p>
            <a:endParaRPr lang="en-US" sz="3200" dirty="0"/>
          </a:p>
          <a:p>
            <a:pPr marL="342900" indent="-342900">
              <a:buAutoNum type="alphaLcParenR"/>
            </a:pPr>
            <a:r>
              <a:rPr lang="en-US" sz="3200" dirty="0" smtClean="0"/>
              <a:t>sharp </a:t>
            </a:r>
            <a:r>
              <a:rPr lang="en-US" sz="3200" dirty="0"/>
              <a:t>and splitting </a:t>
            </a:r>
            <a:endParaRPr lang="en-US" sz="3200" dirty="0" smtClean="0"/>
          </a:p>
          <a:p>
            <a:pPr marL="342900" indent="-342900">
              <a:buFontTx/>
              <a:buAutoNum type="alphaLcParenR"/>
            </a:pPr>
            <a:r>
              <a:rPr lang="en-US" sz="3200" b="1" dirty="0" smtClean="0">
                <a:solidFill>
                  <a:srgbClr val="FFFF00"/>
                </a:solidFill>
              </a:rPr>
              <a:t> </a:t>
            </a:r>
            <a:r>
              <a:rPr lang="en-US" sz="3200" b="1" dirty="0">
                <a:solidFill>
                  <a:srgbClr val="FFFF00"/>
                </a:solidFill>
              </a:rPr>
              <a:t>slow and constant </a:t>
            </a:r>
            <a:endParaRPr lang="en-US" sz="3200" b="1" dirty="0" smtClean="0">
              <a:solidFill>
                <a:srgbClr val="FFFF00"/>
              </a:solidFill>
            </a:endParaRPr>
          </a:p>
          <a:p>
            <a:pPr marL="342900" indent="-342900">
              <a:buFontTx/>
              <a:buAutoNum type="alphaLcParenR"/>
            </a:pPr>
            <a:r>
              <a:rPr lang="en-US" sz="3200" dirty="0" smtClean="0"/>
              <a:t>rapid </a:t>
            </a:r>
            <a:r>
              <a:rPr lang="en-US" sz="3200" dirty="0"/>
              <a:t>and damaging </a:t>
            </a:r>
          </a:p>
          <a:p>
            <a:pPr marL="342900" indent="-342900">
              <a:buAutoNum type="alphaLcParenR"/>
            </a:pPr>
            <a:r>
              <a:rPr lang="en-US" sz="3200" dirty="0" smtClean="0"/>
              <a:t>fast </a:t>
            </a:r>
            <a:r>
              <a:rPr lang="en-US" sz="3200" dirty="0"/>
              <a:t>and floating </a:t>
            </a:r>
          </a:p>
        </p:txBody>
      </p:sp>
      <p:sp>
        <p:nvSpPr>
          <p:cNvPr id="5" name="Rectangle 4"/>
          <p:cNvSpPr/>
          <p:nvPr/>
        </p:nvSpPr>
        <p:spPr>
          <a:xfrm>
            <a:off x="6081713" y="585788"/>
            <a:ext cx="4743450" cy="5672137"/>
          </a:xfrm>
          <a:prstGeom prst="rect">
            <a:avLst/>
          </a:prstGeom>
          <a:solidFill>
            <a:srgbClr val="99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4. The reason accounting for the Big Bang Theory comes from …….…………… . </a:t>
            </a:r>
            <a:endParaRPr lang="en-US" sz="2800" dirty="0" smtClean="0"/>
          </a:p>
          <a:p>
            <a:endParaRPr lang="en-US" sz="2800" dirty="0" smtClean="0"/>
          </a:p>
          <a:p>
            <a:endParaRPr lang="en-US" sz="2800" dirty="0"/>
          </a:p>
          <a:p>
            <a:r>
              <a:rPr lang="en-US" sz="2800" dirty="0"/>
              <a:t>a) continuous expansion of the universe </a:t>
            </a:r>
          </a:p>
          <a:p>
            <a:r>
              <a:rPr lang="en-US" sz="2800" dirty="0"/>
              <a:t>b) the energy existing around us </a:t>
            </a:r>
          </a:p>
          <a:p>
            <a:r>
              <a:rPr lang="en-US" sz="2800" b="1" dirty="0">
                <a:solidFill>
                  <a:srgbClr val="FFFF00"/>
                </a:solidFill>
              </a:rPr>
              <a:t>c) faint radio signals filling the space </a:t>
            </a:r>
          </a:p>
          <a:p>
            <a:r>
              <a:rPr lang="en-US" sz="2800" dirty="0"/>
              <a:t>d) highly dense and hot gases </a:t>
            </a:r>
          </a:p>
        </p:txBody>
      </p:sp>
    </p:spTree>
    <p:extLst>
      <p:ext uri="{BB962C8B-B14F-4D97-AF65-F5344CB8AC3E}">
        <p14:creationId xmlns:p14="http://schemas.microsoft.com/office/powerpoint/2010/main" val="535043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723899" y="142875"/>
            <a:ext cx="10748963" cy="3157537"/>
          </a:xfrm>
          <a:prstGeom prst="round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5. Identical fossils …….…………… in the past</a:t>
            </a:r>
            <a:r>
              <a:rPr lang="en-US" sz="2400" dirty="0" smtClean="0">
                <a:solidFill>
                  <a:schemeClr val="tx1"/>
                </a:solidFill>
              </a:rPr>
              <a:t>.</a:t>
            </a:r>
          </a:p>
          <a:p>
            <a:pPr algn="ctr"/>
            <a:endParaRPr lang="en-US" sz="2400" dirty="0">
              <a:solidFill>
                <a:schemeClr val="tx1"/>
              </a:solidFill>
            </a:endParaRPr>
          </a:p>
          <a:p>
            <a:r>
              <a:rPr lang="en-US" sz="2400" dirty="0" smtClean="0">
                <a:solidFill>
                  <a:schemeClr val="tx1"/>
                </a:solidFill>
              </a:rPr>
              <a:t>a</a:t>
            </a:r>
            <a:r>
              <a:rPr lang="en-US" sz="2400" dirty="0">
                <a:solidFill>
                  <a:schemeClr val="tx1"/>
                </a:solidFill>
              </a:rPr>
              <a:t>) have lived in different places of the world </a:t>
            </a:r>
            <a:r>
              <a:rPr lang="en-US" sz="2400" dirty="0" smtClean="0">
                <a:solidFill>
                  <a:schemeClr val="tx1"/>
                </a:solidFill>
              </a:rPr>
              <a:t>    c</a:t>
            </a:r>
            <a:r>
              <a:rPr lang="en-US" sz="2400" dirty="0">
                <a:solidFill>
                  <a:schemeClr val="tx1"/>
                </a:solidFill>
              </a:rPr>
              <a:t>) have crossed the oceans</a:t>
            </a:r>
          </a:p>
          <a:p>
            <a:r>
              <a:rPr lang="en-US" sz="2400" b="1" dirty="0">
                <a:solidFill>
                  <a:srgbClr val="7030A0"/>
                </a:solidFill>
              </a:rPr>
              <a:t>b) must have lived on the same land </a:t>
            </a:r>
            <a:r>
              <a:rPr lang="en-US" sz="2400" b="1" dirty="0" smtClean="0">
                <a:solidFill>
                  <a:srgbClr val="7030A0"/>
                </a:solidFill>
              </a:rPr>
              <a:t>              </a:t>
            </a:r>
            <a:r>
              <a:rPr lang="en-US" sz="2400" b="1" dirty="0" smtClean="0">
                <a:solidFill>
                  <a:srgbClr val="7030A0"/>
                </a:solidFill>
              </a:rPr>
              <a:t>  </a:t>
            </a:r>
            <a:r>
              <a:rPr lang="en-US" sz="2400" dirty="0" smtClean="0">
                <a:solidFill>
                  <a:schemeClr val="tx1"/>
                </a:solidFill>
              </a:rPr>
              <a:t>d</a:t>
            </a:r>
            <a:r>
              <a:rPr lang="en-US" sz="2400" dirty="0">
                <a:solidFill>
                  <a:schemeClr val="tx1"/>
                </a:solidFill>
              </a:rPr>
              <a:t>) must have cut out the continents</a:t>
            </a:r>
          </a:p>
        </p:txBody>
      </p:sp>
      <p:sp>
        <p:nvSpPr>
          <p:cNvPr id="5" name="Rounded Rectangle 4"/>
          <p:cNvSpPr/>
          <p:nvPr/>
        </p:nvSpPr>
        <p:spPr>
          <a:xfrm>
            <a:off x="723900" y="3529012"/>
            <a:ext cx="10591800" cy="3157537"/>
          </a:xfrm>
          <a:prstGeom prst="roundRect">
            <a:avLst/>
          </a:prstGeom>
          <a:solidFill>
            <a:srgbClr val="FF99CC"/>
          </a:solidFill>
          <a:ln>
            <a:solidFill>
              <a:srgbClr val="FF99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6. What was the main push behind formation of amino acids? </a:t>
            </a:r>
            <a:endParaRPr lang="en-US" sz="2400" dirty="0" smtClean="0">
              <a:solidFill>
                <a:schemeClr val="tx1"/>
              </a:solidFill>
            </a:endParaRPr>
          </a:p>
          <a:p>
            <a:endParaRPr lang="en-US" sz="2400" dirty="0">
              <a:solidFill>
                <a:schemeClr val="tx1"/>
              </a:solidFill>
            </a:endParaRPr>
          </a:p>
          <a:p>
            <a:r>
              <a:rPr lang="en-US" sz="2400" dirty="0">
                <a:solidFill>
                  <a:schemeClr val="tx1"/>
                </a:solidFill>
              </a:rPr>
              <a:t>a) Experimental laboratories </a:t>
            </a:r>
            <a:r>
              <a:rPr lang="en-US" sz="2400" dirty="0" smtClean="0">
                <a:solidFill>
                  <a:schemeClr val="tx1"/>
                </a:solidFill>
              </a:rPr>
              <a:t>                   </a:t>
            </a:r>
            <a:r>
              <a:rPr lang="en-US" sz="2400" b="1" dirty="0" smtClean="0">
                <a:solidFill>
                  <a:srgbClr val="0070C0"/>
                </a:solidFill>
              </a:rPr>
              <a:t>c</a:t>
            </a:r>
            <a:r>
              <a:rPr lang="en-US" sz="2400" b="1" dirty="0">
                <a:solidFill>
                  <a:srgbClr val="0070C0"/>
                </a:solidFill>
              </a:rPr>
              <a:t>) </a:t>
            </a:r>
            <a:r>
              <a:rPr lang="en-US" sz="2400" b="1" dirty="0" smtClean="0">
                <a:solidFill>
                  <a:srgbClr val="0070C0"/>
                </a:solidFill>
              </a:rPr>
              <a:t>Lightning </a:t>
            </a:r>
            <a:r>
              <a:rPr lang="en-US" sz="2400" b="1" dirty="0">
                <a:solidFill>
                  <a:srgbClr val="0070C0"/>
                </a:solidFill>
              </a:rPr>
              <a:t>and sun rays </a:t>
            </a:r>
          </a:p>
          <a:p>
            <a:r>
              <a:rPr lang="en-US" sz="2400" dirty="0">
                <a:solidFill>
                  <a:schemeClr val="tx1"/>
                </a:solidFill>
              </a:rPr>
              <a:t>b) Protein absorption </a:t>
            </a:r>
            <a:r>
              <a:rPr lang="en-US" sz="2400" dirty="0" smtClean="0">
                <a:solidFill>
                  <a:schemeClr val="tx1"/>
                </a:solidFill>
              </a:rPr>
              <a:t>                                d</a:t>
            </a:r>
            <a:r>
              <a:rPr lang="en-US" sz="2400" dirty="0">
                <a:solidFill>
                  <a:schemeClr val="tx1"/>
                </a:solidFill>
              </a:rPr>
              <a:t>) Living things around us </a:t>
            </a:r>
          </a:p>
        </p:txBody>
      </p:sp>
    </p:spTree>
    <p:extLst>
      <p:ext uri="{BB962C8B-B14F-4D97-AF65-F5344CB8AC3E}">
        <p14:creationId xmlns:p14="http://schemas.microsoft.com/office/powerpoint/2010/main" val="479178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lowchart: Alternate Process 2"/>
          <p:cNvSpPr/>
          <p:nvPr/>
        </p:nvSpPr>
        <p:spPr>
          <a:xfrm>
            <a:off x="200025" y="242888"/>
            <a:ext cx="11872913" cy="5800725"/>
          </a:xfrm>
          <a:prstGeom prst="flowChartAlternateProcess">
            <a:avLst/>
          </a:prstGeom>
          <a:solidFill>
            <a:srgbClr val="84F8A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rgbClr val="000000"/>
                </a:solidFill>
                <a:latin typeface="Segoe Print" panose="02000600000000000000" pitchFamily="2" charset="0"/>
              </a:rPr>
              <a:t>Statement Accuracy</a:t>
            </a:r>
            <a:r>
              <a:rPr lang="en-US" sz="2400" b="1" dirty="0">
                <a:solidFill>
                  <a:srgbClr val="000000"/>
                </a:solidFill>
                <a:latin typeface="Cambria" panose="02040503050406030204" pitchFamily="18" charset="0"/>
              </a:rPr>
              <a:t>. </a:t>
            </a:r>
            <a:r>
              <a:rPr lang="en-US" sz="2400" dirty="0">
                <a:solidFill>
                  <a:srgbClr val="000000"/>
                </a:solidFill>
                <a:latin typeface="Cambria" panose="02040503050406030204" pitchFamily="18" charset="0"/>
              </a:rPr>
              <a:t>Decide if the following statements are True (T), False (F), or Not Given (NG). </a:t>
            </a:r>
            <a:endParaRPr lang="en-US" sz="2400" dirty="0" smtClean="0">
              <a:solidFill>
                <a:srgbClr val="000000"/>
              </a:solidFill>
              <a:latin typeface="Cambria" panose="02040503050406030204" pitchFamily="18" charset="0"/>
            </a:endParaRPr>
          </a:p>
          <a:p>
            <a:endParaRPr lang="en-US" sz="2400" dirty="0">
              <a:solidFill>
                <a:srgbClr val="000000"/>
              </a:solidFill>
              <a:latin typeface="Cambria" panose="02040503050406030204" pitchFamily="18" charset="0"/>
            </a:endParaRPr>
          </a:p>
          <a:p>
            <a:pPr marL="457200" indent="-457200">
              <a:buAutoNum type="arabicPeriod"/>
            </a:pPr>
            <a:r>
              <a:rPr lang="en-US" sz="2400" dirty="0" smtClean="0">
                <a:solidFill>
                  <a:srgbClr val="000000"/>
                </a:solidFill>
                <a:latin typeface="Cambria" panose="02040503050406030204" pitchFamily="18" charset="0"/>
              </a:rPr>
              <a:t>The </a:t>
            </a:r>
            <a:r>
              <a:rPr lang="en-US" sz="2400" dirty="0">
                <a:solidFill>
                  <a:srgbClr val="000000"/>
                </a:solidFill>
                <a:latin typeface="Cambria" panose="02040503050406030204" pitchFamily="18" charset="0"/>
              </a:rPr>
              <a:t>theory of Plate Tectonics describes the history of the Earth surface. </a:t>
            </a:r>
            <a:r>
              <a:rPr lang="en-US" sz="2400" b="1" dirty="0" smtClean="0">
                <a:solidFill>
                  <a:srgbClr val="C00000"/>
                </a:solidFill>
                <a:latin typeface="Cambria" panose="02040503050406030204" pitchFamily="18" charset="0"/>
              </a:rPr>
              <a:t>T</a:t>
            </a:r>
            <a:r>
              <a:rPr lang="en-US" sz="2400" dirty="0" smtClean="0">
                <a:solidFill>
                  <a:srgbClr val="000000"/>
                </a:solidFill>
                <a:latin typeface="Cambria" panose="02040503050406030204" pitchFamily="18" charset="0"/>
              </a:rPr>
              <a:t> </a:t>
            </a:r>
            <a:endParaRPr lang="en-US" sz="2400" dirty="0" smtClean="0">
              <a:solidFill>
                <a:srgbClr val="000000"/>
              </a:solidFill>
              <a:latin typeface="Cambria" panose="02040503050406030204" pitchFamily="18" charset="0"/>
            </a:endParaRPr>
          </a:p>
          <a:p>
            <a:endParaRPr lang="en-US" sz="2400" dirty="0">
              <a:solidFill>
                <a:srgbClr val="000000"/>
              </a:solidFill>
              <a:latin typeface="Cambria" panose="02040503050406030204" pitchFamily="18" charset="0"/>
            </a:endParaRPr>
          </a:p>
          <a:p>
            <a:r>
              <a:rPr lang="en-US" sz="2400" dirty="0">
                <a:solidFill>
                  <a:srgbClr val="000000"/>
                </a:solidFill>
                <a:latin typeface="Cambria" panose="02040503050406030204" pitchFamily="18" charset="0"/>
              </a:rPr>
              <a:t>2. Fossils of reptiles found in Africa have crossed the oceans. </a:t>
            </a:r>
            <a:r>
              <a:rPr lang="en-US" sz="2400" b="1" dirty="0" smtClean="0">
                <a:solidFill>
                  <a:srgbClr val="C00000"/>
                </a:solidFill>
                <a:latin typeface="Cambria" panose="02040503050406030204" pitchFamily="18" charset="0"/>
              </a:rPr>
              <a:t>F </a:t>
            </a:r>
            <a:endParaRPr lang="en-US" sz="2400" b="1" dirty="0">
              <a:solidFill>
                <a:srgbClr val="C00000"/>
              </a:solidFill>
              <a:latin typeface="Cambria" panose="02040503050406030204" pitchFamily="18" charset="0"/>
            </a:endParaRPr>
          </a:p>
          <a:p>
            <a:endParaRPr lang="en-US" sz="2400" dirty="0">
              <a:solidFill>
                <a:srgbClr val="000000"/>
              </a:solidFill>
              <a:latin typeface="Cambria" panose="02040503050406030204" pitchFamily="18" charset="0"/>
            </a:endParaRPr>
          </a:p>
          <a:p>
            <a:r>
              <a:rPr lang="en-US" sz="2400" dirty="0">
                <a:solidFill>
                  <a:srgbClr val="000000"/>
                </a:solidFill>
                <a:latin typeface="Cambria" panose="02040503050406030204" pitchFamily="18" charset="0"/>
              </a:rPr>
              <a:t>3. Life originated in living things at about 1000 million years ago. </a:t>
            </a:r>
            <a:r>
              <a:rPr lang="en-US" sz="2400" b="1" dirty="0" smtClean="0">
                <a:solidFill>
                  <a:srgbClr val="C00000"/>
                </a:solidFill>
                <a:latin typeface="Cambria" panose="02040503050406030204" pitchFamily="18" charset="0"/>
              </a:rPr>
              <a:t>F</a:t>
            </a:r>
            <a:endParaRPr lang="en-US" sz="2400" b="1" dirty="0" smtClean="0">
              <a:solidFill>
                <a:srgbClr val="C00000"/>
              </a:solidFill>
              <a:latin typeface="Cambria" panose="02040503050406030204" pitchFamily="18" charset="0"/>
            </a:endParaRPr>
          </a:p>
          <a:p>
            <a:endParaRPr lang="en-US" sz="2400" dirty="0">
              <a:solidFill>
                <a:srgbClr val="000000"/>
              </a:solidFill>
              <a:latin typeface="Cambria" panose="02040503050406030204" pitchFamily="18" charset="0"/>
            </a:endParaRPr>
          </a:p>
          <a:p>
            <a:r>
              <a:rPr lang="en-US" sz="2400" dirty="0">
                <a:solidFill>
                  <a:srgbClr val="000000"/>
                </a:solidFill>
                <a:latin typeface="Cambria" panose="02040503050406030204" pitchFamily="18" charset="0"/>
              </a:rPr>
              <a:t>4. Hydrogen, methane, ammonia, and water form amino acids and </a:t>
            </a:r>
            <a:r>
              <a:rPr lang="en-US" sz="2400" dirty="0" smtClean="0">
                <a:solidFill>
                  <a:srgbClr val="000000"/>
                </a:solidFill>
                <a:latin typeface="Cambria" panose="02040503050406030204" pitchFamily="18" charset="0"/>
              </a:rPr>
              <a:t>these, </a:t>
            </a:r>
            <a:endParaRPr lang="en-US" sz="2400" dirty="0">
              <a:solidFill>
                <a:srgbClr val="000000"/>
              </a:solidFill>
              <a:latin typeface="Cambria" panose="02040503050406030204" pitchFamily="18" charset="0"/>
            </a:endParaRPr>
          </a:p>
          <a:p>
            <a:r>
              <a:rPr lang="en-US" sz="2400" dirty="0" smtClean="0">
                <a:solidFill>
                  <a:srgbClr val="000000"/>
                </a:solidFill>
                <a:latin typeface="Cambria" panose="02040503050406030204" pitchFamily="18" charset="0"/>
              </a:rPr>
              <a:t> in </a:t>
            </a:r>
            <a:r>
              <a:rPr lang="en-US" sz="2400" dirty="0">
                <a:solidFill>
                  <a:srgbClr val="000000"/>
                </a:solidFill>
                <a:latin typeface="Cambria" panose="02040503050406030204" pitchFamily="18" charset="0"/>
              </a:rPr>
              <a:t>turn, form proteins and these, in turn, make simple cells. </a:t>
            </a:r>
            <a:r>
              <a:rPr lang="en-US" sz="2400" b="1" dirty="0" smtClean="0">
                <a:solidFill>
                  <a:srgbClr val="C00000"/>
                </a:solidFill>
                <a:latin typeface="Cambria" panose="02040503050406030204" pitchFamily="18" charset="0"/>
              </a:rPr>
              <a:t>T</a:t>
            </a:r>
            <a:endParaRPr lang="en-US" sz="2400" b="1" dirty="0" smtClean="0">
              <a:solidFill>
                <a:srgbClr val="C00000"/>
              </a:solidFill>
              <a:latin typeface="Cambria" panose="02040503050406030204" pitchFamily="18" charset="0"/>
            </a:endParaRPr>
          </a:p>
          <a:p>
            <a:endParaRPr lang="en-US" sz="2400" dirty="0">
              <a:solidFill>
                <a:srgbClr val="000000"/>
              </a:solidFill>
              <a:latin typeface="Cambria" panose="02040503050406030204" pitchFamily="18" charset="0"/>
            </a:endParaRPr>
          </a:p>
          <a:p>
            <a:r>
              <a:rPr lang="en-US" sz="2400" dirty="0">
                <a:solidFill>
                  <a:srgbClr val="000000"/>
                </a:solidFill>
                <a:latin typeface="Cambria" panose="02040503050406030204" pitchFamily="18" charset="0"/>
              </a:rPr>
              <a:t>5. There is a great number of stars in the whole universe.</a:t>
            </a:r>
            <a:r>
              <a:rPr lang="en-US" sz="2400" b="1" dirty="0">
                <a:solidFill>
                  <a:srgbClr val="C00000"/>
                </a:solidFill>
                <a:latin typeface="Cambria" panose="02040503050406030204" pitchFamily="18" charset="0"/>
              </a:rPr>
              <a:t> </a:t>
            </a:r>
            <a:r>
              <a:rPr lang="en-US" sz="2400" b="1" dirty="0" smtClean="0">
                <a:solidFill>
                  <a:srgbClr val="C00000"/>
                </a:solidFill>
                <a:latin typeface="Cambria" panose="02040503050406030204" pitchFamily="18" charset="0"/>
              </a:rPr>
              <a:t>T</a:t>
            </a:r>
            <a:endParaRPr lang="en-US" sz="2400" b="1" dirty="0" smtClean="0">
              <a:solidFill>
                <a:srgbClr val="C00000"/>
              </a:solidFill>
              <a:latin typeface="Cambria" panose="02040503050406030204" pitchFamily="18" charset="0"/>
            </a:endParaRPr>
          </a:p>
          <a:p>
            <a:endParaRPr lang="en-US" sz="2400" dirty="0">
              <a:solidFill>
                <a:srgbClr val="000000"/>
              </a:solidFill>
              <a:latin typeface="Cambria" panose="02040503050406030204" pitchFamily="18" charset="0"/>
            </a:endParaRPr>
          </a:p>
          <a:p>
            <a:r>
              <a:rPr lang="en-US" sz="2400" dirty="0">
                <a:solidFill>
                  <a:srgbClr val="000000"/>
                </a:solidFill>
                <a:latin typeface="Cambria" panose="02040503050406030204" pitchFamily="18" charset="0"/>
              </a:rPr>
              <a:t>6. Biologists very easily found that human beings are made of molecules. </a:t>
            </a:r>
            <a:r>
              <a:rPr lang="en-US" sz="2400" b="1" dirty="0" smtClean="0">
                <a:solidFill>
                  <a:srgbClr val="C00000"/>
                </a:solidFill>
                <a:latin typeface="Cambria" panose="02040503050406030204" pitchFamily="18" charset="0"/>
              </a:rPr>
              <a:t>F</a:t>
            </a:r>
            <a:endParaRPr lang="en-US" sz="2400" b="1" dirty="0">
              <a:solidFill>
                <a:srgbClr val="C00000"/>
              </a:solidFill>
              <a:latin typeface="Cambria" panose="02040503050406030204" pitchFamily="18" charset="0"/>
            </a:endParaRPr>
          </a:p>
        </p:txBody>
      </p:sp>
    </p:spTree>
    <p:extLst>
      <p:ext uri="{BB962C8B-B14F-4D97-AF65-F5344CB8AC3E}">
        <p14:creationId xmlns:p14="http://schemas.microsoft.com/office/powerpoint/2010/main" val="318998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7115175"/>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2543175"/>
          </a:xfrm>
          <a:prstGeom prst="rect">
            <a:avLst/>
          </a:prstGeom>
        </p:spPr>
      </p:pic>
      <p:sp>
        <p:nvSpPr>
          <p:cNvPr id="4" name="Rectangle 3"/>
          <p:cNvSpPr/>
          <p:nvPr/>
        </p:nvSpPr>
        <p:spPr>
          <a:xfrm>
            <a:off x="4052123" y="5800725"/>
            <a:ext cx="6871946" cy="583750"/>
          </a:xfrm>
          <a:prstGeom prst="rect">
            <a:avLst/>
          </a:prstGeom>
        </p:spPr>
        <p:txBody>
          <a:bodyPr wrap="none">
            <a:spAutoFit/>
          </a:bodyPr>
          <a:lstStyle/>
          <a:p>
            <a:pPr algn="ctr">
              <a:lnSpc>
                <a:spcPct val="107000"/>
              </a:lnSpc>
              <a:spcAft>
                <a:spcPts val="800"/>
              </a:spcAft>
            </a:pPr>
            <a:r>
              <a:rPr lang="en-US" sz="32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Chapter </a:t>
            </a:r>
            <a:r>
              <a:rPr lang="en-US" sz="32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1: The Origin of the Universe</a:t>
            </a:r>
            <a:endParaRPr lang="en-US" sz="3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2543175"/>
            <a:ext cx="3971925" cy="4455628"/>
          </a:xfrm>
          <a:prstGeom prst="rect">
            <a:avLst/>
          </a:prstGeom>
        </p:spPr>
      </p:pic>
    </p:spTree>
    <p:extLst>
      <p:ext uri="{BB962C8B-B14F-4D97-AF65-F5344CB8AC3E}">
        <p14:creationId xmlns:p14="http://schemas.microsoft.com/office/powerpoint/2010/main" val="18245830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4204F"/>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785158" y="0"/>
            <a:ext cx="8992379" cy="6858594"/>
          </a:xfrm>
          <a:prstGeom prst="rect">
            <a:avLst/>
          </a:prstGeom>
        </p:spPr>
      </p:pic>
    </p:spTree>
    <p:extLst>
      <p:ext uri="{BB962C8B-B14F-4D97-AF65-F5344CB8AC3E}">
        <p14:creationId xmlns:p14="http://schemas.microsoft.com/office/powerpoint/2010/main" val="7302768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Rounded Rectangle 3"/>
          <p:cNvSpPr/>
          <p:nvPr/>
        </p:nvSpPr>
        <p:spPr>
          <a:xfrm>
            <a:off x="600074" y="260579"/>
            <a:ext cx="5686425" cy="6115050"/>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99CC"/>
                </a:solidFill>
                <a:latin typeface="Times New Roman" panose="02020603050405020304" pitchFamily="18" charset="0"/>
                <a:cs typeface="Times New Roman" panose="02020603050405020304" pitchFamily="18" charset="0"/>
              </a:rPr>
              <a:t>Reading Strategy 1: USING HEADINGS AS GUIDES  </a:t>
            </a:r>
            <a:endParaRPr lang="en-US" sz="2400" dirty="0">
              <a:solidFill>
                <a:srgbClr val="FF99CC"/>
              </a:solidFill>
              <a:latin typeface="Times New Roman" panose="02020603050405020304" pitchFamily="18" charset="0"/>
              <a:cs typeface="Times New Roman" panose="02020603050405020304" pitchFamily="18" charset="0"/>
            </a:endParaRPr>
          </a:p>
          <a:p>
            <a:r>
              <a:rPr lang="en-US" sz="2400" b="1" dirty="0">
                <a:solidFill>
                  <a:srgbClr val="FF0000"/>
                </a:solidFill>
                <a:latin typeface="Times New Roman" panose="02020603050405020304" pitchFamily="18" charset="0"/>
                <a:cs typeface="Times New Roman" panose="02020603050405020304" pitchFamily="18" charset="0"/>
              </a:rPr>
              <a:t> </a:t>
            </a:r>
            <a:endParaRPr lang="en-US" sz="2400" dirty="0">
              <a:solidFill>
                <a:srgbClr val="FF0000"/>
              </a:solidFill>
              <a:latin typeface="Times New Roman" panose="02020603050405020304" pitchFamily="18" charset="0"/>
              <a:cs typeface="Times New Roman" panose="02020603050405020304" pitchFamily="18" charset="0"/>
            </a:endParaRPr>
          </a:p>
          <a:p>
            <a:pPr algn="just"/>
            <a:r>
              <a:rPr lang="en-US" sz="2400" b="1" dirty="0" smtClean="0">
                <a:solidFill>
                  <a:srgbClr val="FFFFCC"/>
                </a:solidFill>
                <a:latin typeface="Times New Roman" panose="02020603050405020304" pitchFamily="18" charset="0"/>
                <a:cs typeface="Times New Roman" panose="02020603050405020304" pitchFamily="18" charset="0"/>
              </a:rPr>
              <a:t>Headings in a passage can work as </a:t>
            </a:r>
            <a:r>
              <a:rPr lang="en-US" sz="2400" b="1" dirty="0" smtClean="0">
                <a:solidFill>
                  <a:srgbClr val="FFFF00"/>
                </a:solidFill>
                <a:latin typeface="Times New Roman" panose="02020603050405020304" pitchFamily="18" charset="0"/>
                <a:cs typeface="Times New Roman" panose="02020603050405020304" pitchFamily="18" charset="0"/>
              </a:rPr>
              <a:t>guides</a:t>
            </a:r>
          </a:p>
          <a:p>
            <a:pPr algn="just"/>
            <a:endParaRPr lang="en-US" sz="2400" b="1" dirty="0" smtClean="0">
              <a:solidFill>
                <a:srgbClr val="FFFFCC"/>
              </a:solidFill>
              <a:latin typeface="Times New Roman" panose="02020603050405020304" pitchFamily="18" charset="0"/>
              <a:cs typeface="Times New Roman" panose="02020603050405020304" pitchFamily="18" charset="0"/>
            </a:endParaRPr>
          </a:p>
          <a:p>
            <a:pPr algn="just"/>
            <a:r>
              <a:rPr lang="en-US" sz="2400" b="1" dirty="0" smtClean="0">
                <a:solidFill>
                  <a:srgbClr val="FFFFCC"/>
                </a:solidFill>
                <a:latin typeface="Times New Roman" panose="02020603050405020304" pitchFamily="18" charset="0"/>
                <a:cs typeface="Times New Roman" panose="02020603050405020304" pitchFamily="18" charset="0"/>
              </a:rPr>
              <a:t>A </a:t>
            </a:r>
            <a:r>
              <a:rPr lang="en-US" sz="2400" b="1" dirty="0">
                <a:solidFill>
                  <a:srgbClr val="FFFFCC"/>
                </a:solidFill>
                <a:latin typeface="Times New Roman" panose="02020603050405020304" pitchFamily="18" charset="0"/>
                <a:cs typeface="Times New Roman" panose="02020603050405020304" pitchFamily="18" charset="0"/>
              </a:rPr>
              <a:t>passage may contain </a:t>
            </a:r>
            <a:r>
              <a:rPr lang="en-US" sz="2400" b="1" dirty="0">
                <a:solidFill>
                  <a:srgbClr val="FFFF00"/>
                </a:solidFill>
                <a:latin typeface="Times New Roman" panose="02020603050405020304" pitchFamily="18" charset="0"/>
                <a:cs typeface="Times New Roman" panose="02020603050405020304" pitchFamily="18" charset="0"/>
              </a:rPr>
              <a:t>one main heading and some </a:t>
            </a:r>
            <a:r>
              <a:rPr lang="en-US" sz="2400" b="1" dirty="0" smtClean="0">
                <a:solidFill>
                  <a:srgbClr val="FFFF00"/>
                </a:solidFill>
                <a:latin typeface="Times New Roman" panose="02020603050405020304" pitchFamily="18" charset="0"/>
                <a:cs typeface="Times New Roman" panose="02020603050405020304" pitchFamily="18" charset="0"/>
              </a:rPr>
              <a:t>subheadings</a:t>
            </a:r>
          </a:p>
          <a:p>
            <a:pPr algn="just"/>
            <a:endParaRPr lang="en-US" sz="2400" b="1" dirty="0">
              <a:solidFill>
                <a:srgbClr val="FFFFCC"/>
              </a:solidFill>
              <a:latin typeface="Times New Roman" panose="02020603050405020304" pitchFamily="18" charset="0"/>
              <a:cs typeface="Times New Roman" panose="02020603050405020304" pitchFamily="18" charset="0"/>
            </a:endParaRPr>
          </a:p>
          <a:p>
            <a:pPr algn="just"/>
            <a:r>
              <a:rPr lang="en-US" sz="2400" b="1" dirty="0" smtClean="0">
                <a:solidFill>
                  <a:srgbClr val="FFFFCC"/>
                </a:solidFill>
                <a:latin typeface="Times New Roman" panose="02020603050405020304" pitchFamily="18" charset="0"/>
                <a:cs typeface="Times New Roman" panose="02020603050405020304" pitchFamily="18" charset="0"/>
              </a:rPr>
              <a:t> </a:t>
            </a:r>
            <a:r>
              <a:rPr lang="en-US" sz="2400" b="1" dirty="0">
                <a:solidFill>
                  <a:srgbClr val="FFFFCC"/>
                </a:solidFill>
                <a:latin typeface="Times New Roman" panose="02020603050405020304" pitchFamily="18" charset="0"/>
                <a:cs typeface="Times New Roman" panose="02020603050405020304" pitchFamily="18" charset="0"/>
              </a:rPr>
              <a:t>All the paragraphs under a subheading address </a:t>
            </a:r>
            <a:r>
              <a:rPr lang="en-US" sz="2400" b="1" dirty="0">
                <a:solidFill>
                  <a:srgbClr val="FFFF00"/>
                </a:solidFill>
                <a:latin typeface="Times New Roman" panose="02020603050405020304" pitchFamily="18" charset="0"/>
                <a:cs typeface="Times New Roman" panose="02020603050405020304" pitchFamily="18" charset="0"/>
              </a:rPr>
              <a:t>the same </a:t>
            </a:r>
            <a:r>
              <a:rPr lang="en-US" sz="2400" b="1" dirty="0" smtClean="0">
                <a:solidFill>
                  <a:srgbClr val="FFFF00"/>
                </a:solidFill>
                <a:latin typeface="Times New Roman" panose="02020603050405020304" pitchFamily="18" charset="0"/>
                <a:cs typeface="Times New Roman" panose="02020603050405020304" pitchFamily="18" charset="0"/>
              </a:rPr>
              <a:t>topic</a:t>
            </a:r>
            <a:r>
              <a:rPr lang="en-US" sz="2400" b="1" dirty="0" smtClean="0">
                <a:solidFill>
                  <a:srgbClr val="FFFFCC"/>
                </a:solidFill>
                <a:latin typeface="Times New Roman" panose="02020603050405020304" pitchFamily="18" charset="0"/>
                <a:cs typeface="Times New Roman" panose="02020603050405020304" pitchFamily="18" charset="0"/>
              </a:rPr>
              <a:t> </a:t>
            </a:r>
            <a:endParaRPr lang="en-US" sz="2400" b="1" dirty="0">
              <a:solidFill>
                <a:srgbClr val="FFFFCC"/>
              </a:solidFill>
              <a:latin typeface="Times New Roman" panose="02020603050405020304" pitchFamily="18" charset="0"/>
              <a:cs typeface="Times New Roman" panose="02020603050405020304" pitchFamily="18" charset="0"/>
            </a:endParaRPr>
          </a:p>
          <a:p>
            <a:pPr algn="just"/>
            <a:r>
              <a:rPr lang="en-US" sz="2400" b="1" dirty="0">
                <a:solidFill>
                  <a:srgbClr val="FFFFCC"/>
                </a:solidFill>
                <a:latin typeface="Times New Roman" panose="02020603050405020304" pitchFamily="18" charset="0"/>
                <a:cs typeface="Times New Roman" panose="02020603050405020304" pitchFamily="18" charset="0"/>
              </a:rPr>
              <a:t> </a:t>
            </a:r>
          </a:p>
        </p:txBody>
      </p:sp>
      <p:sp>
        <p:nvSpPr>
          <p:cNvPr id="5" name="Rectangle 4"/>
          <p:cNvSpPr/>
          <p:nvPr/>
        </p:nvSpPr>
        <p:spPr>
          <a:xfrm>
            <a:off x="6972861" y="327030"/>
            <a:ext cx="4616216" cy="1228725"/>
          </a:xfrm>
          <a:prstGeom prst="rect">
            <a:avLst/>
          </a:prstGeom>
          <a:solidFill>
            <a:schemeClr val="accent4"/>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342900" algn="ctr">
              <a:lnSpc>
                <a:spcPct val="115000"/>
              </a:lnSpc>
              <a:tabLst>
                <a:tab pos="2971800" algn="ctr"/>
              </a:tabLst>
            </a:pPr>
            <a:r>
              <a:rPr lang="en-US" sz="2400" b="1" dirty="0" smtClean="0">
                <a:solidFill>
                  <a:schemeClr val="tx1"/>
                </a:solidFill>
                <a:latin typeface="Times New Roman" panose="02020603050405020304" pitchFamily="18" charset="0"/>
                <a:ea typeface="Calibri" panose="020F0502020204030204" pitchFamily="34" charset="0"/>
                <a:cs typeface="Times New Roman" panose="02020603050405020304" pitchFamily="18" charset="0"/>
              </a:rPr>
              <a:t>   Universe</a:t>
            </a:r>
            <a:r>
              <a:rPr lang="en-US" sz="2400"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the Earth, and Life</a:t>
            </a:r>
          </a:p>
        </p:txBody>
      </p:sp>
      <p:sp>
        <p:nvSpPr>
          <p:cNvPr id="6" name="Rectangle 5"/>
          <p:cNvSpPr/>
          <p:nvPr/>
        </p:nvSpPr>
        <p:spPr>
          <a:xfrm>
            <a:off x="7947125" y="1971679"/>
            <a:ext cx="3144841" cy="831848"/>
          </a:xfrm>
          <a:prstGeom prst="rect">
            <a:avLst/>
          </a:prstGeom>
          <a:solidFill>
            <a:srgbClr val="5BD4FF"/>
          </a:solidFill>
          <a:ln>
            <a:solidFill>
              <a:srgbClr val="5BD4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342900" algn="ctr">
              <a:lnSpc>
                <a:spcPct val="115000"/>
              </a:lnSpc>
              <a:tabLst>
                <a:tab pos="2971800" algn="ctr"/>
              </a:tabLst>
            </a:pPr>
            <a:r>
              <a:rPr lang="en-US"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What does ‘Universe’ imply?</a:t>
            </a:r>
            <a:r>
              <a:rPr lang="en-US" spc="1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t>
            </a:r>
          </a:p>
        </p:txBody>
      </p:sp>
      <p:sp>
        <p:nvSpPr>
          <p:cNvPr id="10" name="Rectangle 9"/>
          <p:cNvSpPr/>
          <p:nvPr/>
        </p:nvSpPr>
        <p:spPr>
          <a:xfrm>
            <a:off x="7937153" y="3112182"/>
            <a:ext cx="3144841" cy="831848"/>
          </a:xfrm>
          <a:prstGeom prst="rect">
            <a:avLst/>
          </a:prstGeom>
          <a:solidFill>
            <a:srgbClr val="83F456"/>
          </a:solidFill>
          <a:ln>
            <a:solidFill>
              <a:srgbClr val="83F4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342900" algn="ctr">
              <a:lnSpc>
                <a:spcPct val="115000"/>
              </a:lnSpc>
              <a:tabLst>
                <a:tab pos="2971800" algn="ctr"/>
              </a:tabLst>
            </a:pPr>
            <a:r>
              <a:rPr lang="en-US"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The Big Bang Theory</a:t>
            </a:r>
            <a:endParaRPr lang="en-US"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11" name="Rectangle 10"/>
          <p:cNvSpPr/>
          <p:nvPr/>
        </p:nvSpPr>
        <p:spPr>
          <a:xfrm>
            <a:off x="7937149" y="5473927"/>
            <a:ext cx="3144841" cy="831848"/>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marR="0" algn="ctr">
              <a:lnSpc>
                <a:spcPct val="115000"/>
              </a:lnSpc>
              <a:spcBef>
                <a:spcPts val="0"/>
              </a:spcBef>
              <a:spcAft>
                <a:spcPts val="0"/>
              </a:spcAft>
              <a:tabLst>
                <a:tab pos="2971800" algn="ctr"/>
              </a:tabLst>
            </a:pPr>
            <a:r>
              <a:rPr lang="en-US"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Life Formation on the Earth </a:t>
            </a:r>
          </a:p>
        </p:txBody>
      </p:sp>
      <p:sp>
        <p:nvSpPr>
          <p:cNvPr id="12" name="Rectangle 11"/>
          <p:cNvSpPr/>
          <p:nvPr/>
        </p:nvSpPr>
        <p:spPr>
          <a:xfrm>
            <a:off x="7937150" y="4226155"/>
            <a:ext cx="3144841" cy="831848"/>
          </a:xfrm>
          <a:prstGeom prst="rect">
            <a:avLst/>
          </a:prstGeom>
          <a:solidFill>
            <a:srgbClr val="FF99CC"/>
          </a:solidFill>
          <a:ln>
            <a:solidFill>
              <a:srgbClr val="FF99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342900" algn="ctr">
              <a:lnSpc>
                <a:spcPct val="115000"/>
              </a:lnSpc>
              <a:tabLst>
                <a:tab pos="2971800" algn="ctr"/>
              </a:tabLst>
            </a:pPr>
            <a:r>
              <a:rPr lang="en-US"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Plate Tectonics and Continents Formation</a:t>
            </a:r>
          </a:p>
        </p:txBody>
      </p:sp>
    </p:spTree>
    <p:extLst>
      <p:ext uri="{BB962C8B-B14F-4D97-AF65-F5344CB8AC3E}">
        <p14:creationId xmlns:p14="http://schemas.microsoft.com/office/powerpoint/2010/main" val="13430868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Rectangle 2"/>
          <p:cNvSpPr/>
          <p:nvPr/>
        </p:nvSpPr>
        <p:spPr>
          <a:xfrm>
            <a:off x="5463268" y="336223"/>
            <a:ext cx="6438446" cy="6180153"/>
          </a:xfrm>
          <a:prstGeom prst="rect">
            <a:avLst/>
          </a:prstGeom>
        </p:spPr>
        <p:txBody>
          <a:bodyPr wrap="square">
            <a:spAutoFit/>
          </a:bodyPr>
          <a:lstStyle/>
          <a:p>
            <a:pPr marR="342900" algn="ctr">
              <a:lnSpc>
                <a:spcPct val="115000"/>
              </a:lnSpc>
              <a:tabLst>
                <a:tab pos="2971800" algn="ctr"/>
              </a:tabLst>
            </a:pPr>
            <a:r>
              <a:rPr lang="en-US" sz="2400" b="1" dirty="0" smtClean="0">
                <a:solidFill>
                  <a:srgbClr val="FF00FF"/>
                </a:solidFill>
                <a:latin typeface="Cambria" panose="02040503050406030204" pitchFamily="18" charset="0"/>
                <a:ea typeface="Calibri" panose="020F0502020204030204" pitchFamily="34" charset="0"/>
              </a:rPr>
              <a:t>Universe, the Earth, and Life</a:t>
            </a:r>
          </a:p>
          <a:p>
            <a:pPr marR="342900" algn="ctr">
              <a:lnSpc>
                <a:spcPct val="115000"/>
              </a:lnSpc>
              <a:tabLst>
                <a:tab pos="2971800" algn="ctr"/>
              </a:tabLst>
            </a:pPr>
            <a:endParaRPr lang="en-US" sz="2000" b="1" dirty="0">
              <a:solidFill>
                <a:srgbClr val="FFFF00"/>
              </a:solidFill>
              <a:latin typeface="Cambria" panose="02040503050406030204" pitchFamily="18" charset="0"/>
              <a:ea typeface="Calibri" panose="020F0502020204030204" pitchFamily="34" charset="0"/>
            </a:endParaRPr>
          </a:p>
          <a:p>
            <a:pPr marR="342900" algn="ctr">
              <a:lnSpc>
                <a:spcPct val="115000"/>
              </a:lnSpc>
              <a:tabLst>
                <a:tab pos="2971800" algn="ctr"/>
              </a:tabLst>
            </a:pPr>
            <a:r>
              <a:rPr lang="en-US" sz="2000" b="1" dirty="0" smtClean="0">
                <a:solidFill>
                  <a:srgbClr val="FFFF00"/>
                </a:solidFill>
                <a:latin typeface="Cambria" panose="02040503050406030204" pitchFamily="18" charset="0"/>
                <a:ea typeface="Calibri" panose="020F0502020204030204" pitchFamily="34" charset="0"/>
              </a:rPr>
              <a:t>What </a:t>
            </a:r>
            <a:r>
              <a:rPr lang="en-US" sz="2000" b="1" dirty="0">
                <a:solidFill>
                  <a:srgbClr val="FFFF00"/>
                </a:solidFill>
                <a:latin typeface="Cambria" panose="02040503050406030204" pitchFamily="18" charset="0"/>
                <a:ea typeface="Calibri" panose="020F0502020204030204" pitchFamily="34" charset="0"/>
              </a:rPr>
              <a:t>does ‘Universe’ </a:t>
            </a:r>
            <a:r>
              <a:rPr lang="en-US" sz="2000" b="1" dirty="0" smtClean="0">
                <a:solidFill>
                  <a:srgbClr val="78F456"/>
                </a:solidFill>
                <a:latin typeface="Cambria" panose="02040503050406030204" pitchFamily="18" charset="0"/>
                <a:ea typeface="Calibri" panose="020F0502020204030204" pitchFamily="34" charset="0"/>
              </a:rPr>
              <a:t>imply</a:t>
            </a:r>
            <a:r>
              <a:rPr lang="en-US" sz="2000" b="1" dirty="0">
                <a:solidFill>
                  <a:srgbClr val="FFFF00"/>
                </a:solidFill>
                <a:latin typeface="Cambria" panose="02040503050406030204" pitchFamily="18" charset="0"/>
                <a:ea typeface="Calibri" panose="020F0502020204030204" pitchFamily="34" charset="0"/>
              </a:rPr>
              <a:t>?</a:t>
            </a:r>
            <a:r>
              <a:rPr lang="en-US" sz="2000" spc="10" dirty="0">
                <a:solidFill>
                  <a:srgbClr val="FFFF00"/>
                </a:solidFill>
                <a:latin typeface="Arial" panose="020B0604020202020204" pitchFamily="34" charset="0"/>
                <a:ea typeface="Calibri" panose="020F0502020204030204" pitchFamily="34" charset="0"/>
              </a:rPr>
              <a:t> </a:t>
            </a:r>
            <a:endParaRPr lang="en-US" sz="2000" spc="10" dirty="0" smtClean="0">
              <a:solidFill>
                <a:srgbClr val="FFFF00"/>
              </a:solidFill>
              <a:latin typeface="Arial" panose="020B0604020202020204" pitchFamily="34" charset="0"/>
              <a:ea typeface="Calibri" panose="020F0502020204030204" pitchFamily="34" charset="0"/>
            </a:endParaRPr>
          </a:p>
          <a:p>
            <a:pPr marR="342900">
              <a:lnSpc>
                <a:spcPct val="115000"/>
              </a:lnSpc>
              <a:tabLst>
                <a:tab pos="2971800" algn="ctr"/>
              </a:tabLst>
            </a:pPr>
            <a:endParaRPr lang="en-US" sz="2000" dirty="0">
              <a:solidFill>
                <a:schemeClr val="bg1"/>
              </a:solidFill>
              <a:latin typeface="Times New Roman" panose="02020603050405020304" pitchFamily="18" charset="0"/>
              <a:ea typeface="Calibri" panose="020F0502020204030204" pitchFamily="34" charset="0"/>
            </a:endParaRPr>
          </a:p>
          <a:p>
            <a:pPr marR="342900" algn="just">
              <a:lnSpc>
                <a:spcPct val="115000"/>
              </a:lnSpc>
              <a:tabLst>
                <a:tab pos="2971800" algn="ctr"/>
              </a:tabLst>
            </a:pPr>
            <a:r>
              <a:rPr lang="en-US" sz="2000" dirty="0">
                <a:solidFill>
                  <a:schemeClr val="bg1"/>
                </a:solidFill>
                <a:latin typeface="Cambria" panose="02040503050406030204" pitchFamily="18" charset="0"/>
                <a:ea typeface="Calibri" panose="020F0502020204030204" pitchFamily="34" charset="0"/>
              </a:rPr>
              <a:t>We use the word </a:t>
            </a:r>
            <a:r>
              <a:rPr lang="en-US" sz="2000" dirty="0">
                <a:solidFill>
                  <a:srgbClr val="00CC00"/>
                </a:solidFill>
                <a:latin typeface="Cambria" panose="02040503050406030204" pitchFamily="18" charset="0"/>
                <a:ea typeface="Calibri" panose="020F0502020204030204" pitchFamily="34" charset="0"/>
              </a:rPr>
              <a:t>'universe' </a:t>
            </a:r>
            <a:r>
              <a:rPr lang="en-US" sz="2000" dirty="0">
                <a:solidFill>
                  <a:schemeClr val="bg1"/>
                </a:solidFill>
                <a:latin typeface="Cambria" panose="02040503050406030204" pitchFamily="18" charset="0"/>
                <a:ea typeface="Calibri" panose="020F0502020204030204" pitchFamily="34" charset="0"/>
              </a:rPr>
              <a:t>to mean everything that exists; from the Earth to the most </a:t>
            </a:r>
            <a:r>
              <a:rPr lang="en-US" sz="2000" dirty="0">
                <a:solidFill>
                  <a:srgbClr val="00CC00"/>
                </a:solidFill>
                <a:latin typeface="Cambria" panose="02040503050406030204" pitchFamily="18" charset="0"/>
                <a:ea typeface="Calibri" panose="020F0502020204030204" pitchFamily="34" charset="0"/>
              </a:rPr>
              <a:t>distant</a:t>
            </a:r>
            <a:r>
              <a:rPr lang="en-US" sz="2000" dirty="0">
                <a:solidFill>
                  <a:schemeClr val="bg1"/>
                </a:solidFill>
                <a:latin typeface="Cambria" panose="02040503050406030204" pitchFamily="18" charset="0"/>
                <a:ea typeface="Calibri" panose="020F0502020204030204" pitchFamily="34" charset="0"/>
              </a:rPr>
              <a:t> parts of space that </a:t>
            </a:r>
            <a:r>
              <a:rPr lang="en-US" sz="2000" i="1" dirty="0">
                <a:solidFill>
                  <a:srgbClr val="FF0000"/>
                </a:solidFill>
                <a:latin typeface="Cambria" panose="02040503050406030204" pitchFamily="18" charset="0"/>
                <a:ea typeface="Calibri" panose="020F0502020204030204" pitchFamily="34" charset="0"/>
              </a:rPr>
              <a:t>astronomers</a:t>
            </a:r>
            <a:r>
              <a:rPr lang="en-US" sz="2000" dirty="0">
                <a:solidFill>
                  <a:schemeClr val="bg1"/>
                </a:solidFill>
                <a:latin typeface="Cambria" panose="02040503050406030204" pitchFamily="18" charset="0"/>
                <a:ea typeface="Calibri" panose="020F0502020204030204" pitchFamily="34" charset="0"/>
              </a:rPr>
              <a:t> can possibly see. People used to think that the Earth was the </a:t>
            </a:r>
            <a:r>
              <a:rPr lang="en-US" sz="2000" dirty="0" err="1">
                <a:solidFill>
                  <a:schemeClr val="bg1"/>
                </a:solidFill>
                <a:latin typeface="Cambria" panose="02040503050406030204" pitchFamily="18" charset="0"/>
                <a:ea typeface="Calibri" panose="020F0502020204030204" pitchFamily="34" charset="0"/>
              </a:rPr>
              <a:t>centre</a:t>
            </a:r>
            <a:r>
              <a:rPr lang="en-US" sz="2000" dirty="0">
                <a:solidFill>
                  <a:schemeClr val="bg1"/>
                </a:solidFill>
                <a:latin typeface="Cambria" panose="02040503050406030204" pitchFamily="18" charset="0"/>
                <a:ea typeface="Calibri" panose="020F0502020204030204" pitchFamily="34" charset="0"/>
              </a:rPr>
              <a:t> of the universe. Although the Earth is important to us, we know now that it is a little planet going round the sun, which is just one of millions of ordinary stars in our </a:t>
            </a:r>
            <a:r>
              <a:rPr lang="en-US" sz="2000" i="1" dirty="0">
                <a:solidFill>
                  <a:srgbClr val="FF0000"/>
                </a:solidFill>
                <a:latin typeface="Cambria" panose="02040503050406030204" pitchFamily="18" charset="0"/>
                <a:ea typeface="Calibri" panose="020F0502020204030204" pitchFamily="34" charset="0"/>
              </a:rPr>
              <a:t>galaxy</a:t>
            </a:r>
            <a:r>
              <a:rPr lang="ar-SA" sz="2000" dirty="0">
                <a:solidFill>
                  <a:srgbClr val="FF0000"/>
                </a:solidFill>
                <a:latin typeface="Cambria" panose="02040503050406030204" pitchFamily="18" charset="0"/>
                <a:ea typeface="Calibri" panose="020F0502020204030204" pitchFamily="34" charset="0"/>
              </a:rPr>
              <a:t>.</a:t>
            </a:r>
            <a:r>
              <a:rPr lang="en-US" sz="2000" dirty="0">
                <a:solidFill>
                  <a:srgbClr val="FF0000"/>
                </a:solidFill>
                <a:latin typeface="Cambria" panose="02040503050406030204" pitchFamily="18" charset="0"/>
                <a:ea typeface="Calibri" panose="020F0502020204030204" pitchFamily="34" charset="0"/>
              </a:rPr>
              <a:t> </a:t>
            </a:r>
            <a:r>
              <a:rPr lang="en-US" sz="2000" dirty="0">
                <a:solidFill>
                  <a:schemeClr val="bg1"/>
                </a:solidFill>
                <a:latin typeface="Cambria" panose="02040503050406030204" pitchFamily="18" charset="0"/>
                <a:ea typeface="Calibri" panose="020F0502020204030204" pitchFamily="34" charset="0"/>
              </a:rPr>
              <a:t>The universe contains countless galaxies of stars. The furthest ones we can see are so distant that their light takes thousands of millions of years to reach us. This delay means that we are seeing them now as they actually were long ago. We can also tell that the galaxies are </a:t>
            </a:r>
            <a:r>
              <a:rPr lang="en-US" sz="2000" dirty="0">
                <a:solidFill>
                  <a:srgbClr val="00CC00"/>
                </a:solidFill>
                <a:latin typeface="Cambria" panose="02040503050406030204" pitchFamily="18" charset="0"/>
                <a:ea typeface="Calibri" panose="020F0502020204030204" pitchFamily="34" charset="0"/>
              </a:rPr>
              <a:t>rushing apart.</a:t>
            </a:r>
            <a:endParaRPr lang="en-US" sz="2000" dirty="0">
              <a:solidFill>
                <a:srgbClr val="00CC00"/>
              </a:solidFill>
              <a:latin typeface="Times New Roman" panose="02020603050405020304" pitchFamily="18" charset="0"/>
              <a:ea typeface="Calibri" panose="020F0502020204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701"/>
            <a:ext cx="5463268" cy="6858000"/>
          </a:xfrm>
          <a:prstGeom prst="rect">
            <a:avLst/>
          </a:prstGeom>
        </p:spPr>
      </p:pic>
    </p:spTree>
    <p:extLst>
      <p:ext uri="{BB962C8B-B14F-4D97-AF65-F5344CB8AC3E}">
        <p14:creationId xmlns:p14="http://schemas.microsoft.com/office/powerpoint/2010/main" val="31711075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52244">
              <a:schemeClr val="accent2">
                <a:lumMod val="60000"/>
                <a:lumOff val="40000"/>
              </a:schemeClr>
            </a:gs>
            <a:gs pos="0">
              <a:srgbClr val="FFFF0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9" name="Rectangle 8"/>
              <p:cNvSpPr/>
              <p:nvPr/>
            </p:nvSpPr>
            <p:spPr>
              <a:xfrm>
                <a:off x="135846" y="271629"/>
                <a:ext cx="5510210" cy="6232412"/>
              </a:xfrm>
              <a:prstGeom prst="rect">
                <a:avLst/>
              </a:prstGeom>
              <a:gradFill>
                <a:gsLst>
                  <a:gs pos="52244">
                    <a:schemeClr val="accent2">
                      <a:lumMod val="60000"/>
                      <a:lumOff val="40000"/>
                    </a:schemeClr>
                  </a:gs>
                  <a:gs pos="0">
                    <a:srgbClr val="FFFF00"/>
                  </a:gs>
                  <a:gs pos="74000">
                    <a:srgbClr val="92D050"/>
                  </a:gs>
                  <a:gs pos="83000">
                    <a:srgbClr val="FF99CC"/>
                  </a:gs>
                  <a:gs pos="92027">
                    <a:srgbClr val="CC99FF"/>
                  </a:gs>
                  <a:gs pos="100000">
                    <a:schemeClr val="accent1">
                      <a:lumMod val="30000"/>
                      <a:lumOff val="70000"/>
                    </a:schemeClr>
                  </a:gs>
                </a:gsLst>
                <a:lin ang="5400000" scaled="1"/>
              </a:gradFill>
            </p:spPr>
            <p:txBody>
              <a:bodyPr wrap="square">
                <a:spAutoFit/>
              </a:bodyPr>
              <a:lstStyle/>
              <a:p>
                <a:pPr marR="342900" algn="just">
                  <a:lnSpc>
                    <a:spcPct val="150000"/>
                  </a:lnSpc>
                  <a:tabLst>
                    <a:tab pos="2971800" algn="ctr"/>
                  </a:tabLst>
                </a:pPr>
                <a:r>
                  <a:rPr lang="en-US" sz="2000" dirty="0" smtClean="0">
                    <a:effectLst/>
                    <a:latin typeface="Cambria" panose="02040503050406030204" pitchFamily="18" charset="0"/>
                    <a:ea typeface="Calibri" panose="020F0502020204030204" pitchFamily="34" charset="0"/>
                  </a:rPr>
                  <a:t>The </a:t>
                </a:r>
                <a:r>
                  <a:rPr lang="en-US" sz="2000" dirty="0">
                    <a:effectLst/>
                    <a:latin typeface="Cambria" panose="02040503050406030204" pitchFamily="18" charset="0"/>
                    <a:ea typeface="Calibri" panose="020F0502020204030204" pitchFamily="34" charset="0"/>
                  </a:rPr>
                  <a:t>most distant galaxies we know about are travelling at </a:t>
                </a:r>
                <a14:m>
                  <m:oMath xmlns:m="http://schemas.openxmlformats.org/officeDocument/2006/math">
                    <m:f>
                      <m:fPr>
                        <m:ctrlPr>
                          <a:rPr lang="en-US" sz="2000" i="1">
                            <a:effectLst/>
                            <a:latin typeface="Cambria Math" panose="02040503050406030204" pitchFamily="18" charset="0"/>
                            <a:ea typeface="Calibri" panose="020F0502020204030204" pitchFamily="34" charset="0"/>
                          </a:rPr>
                        </m:ctrlPr>
                      </m:fPr>
                      <m:num>
                        <m:r>
                          <a:rPr lang="en-US" sz="2000">
                            <a:effectLst/>
                            <a:latin typeface="Cambria Math" panose="02040503050406030204" pitchFamily="18" charset="0"/>
                            <a:ea typeface="Calibri" panose="020F0502020204030204" pitchFamily="34" charset="0"/>
                          </a:rPr>
                          <m:t>9</m:t>
                        </m:r>
                      </m:num>
                      <m:den>
                        <m:r>
                          <a:rPr lang="en-US" sz="2000" i="1">
                            <a:effectLst/>
                            <a:latin typeface="Cambria Math" panose="02040503050406030204" pitchFamily="18" charset="0"/>
                            <a:ea typeface="Calibri" panose="020F0502020204030204" pitchFamily="34" charset="0"/>
                          </a:rPr>
                          <m:t>10</m:t>
                        </m:r>
                      </m:den>
                    </m:f>
                  </m:oMath>
                </a14:m>
                <a:r>
                  <a:rPr lang="en-US" sz="2000" dirty="0">
                    <a:effectLst/>
                    <a:latin typeface="Cambria" panose="02040503050406030204" pitchFamily="18" charset="0"/>
                    <a:ea typeface="Times New Roman" panose="02020603050405020304" pitchFamily="18" charset="0"/>
                  </a:rPr>
                  <a:t> </a:t>
                </a:r>
                <a:r>
                  <a:rPr lang="en-US" sz="2000" dirty="0">
                    <a:effectLst/>
                    <a:latin typeface="Cambria" panose="02040503050406030204" pitchFamily="18" charset="0"/>
                    <a:ea typeface="Calibri" panose="020F0502020204030204" pitchFamily="34" charset="0"/>
                  </a:rPr>
                  <a:t>of the speed of light. Astronomers keep finding more distant ones, but there is a limit to how far we could ever see, even with </a:t>
                </a:r>
                <a:r>
                  <a:rPr lang="en-US" sz="2000" i="1" dirty="0">
                    <a:solidFill>
                      <a:srgbClr val="FF0000"/>
                    </a:solidFill>
                    <a:effectLst/>
                    <a:latin typeface="Cambria" panose="02040503050406030204" pitchFamily="18" charset="0"/>
                    <a:ea typeface="Calibri" panose="020F0502020204030204" pitchFamily="34" charset="0"/>
                  </a:rPr>
                  <a:t>incredibly</a:t>
                </a:r>
                <a:r>
                  <a:rPr lang="en-US" sz="2000" dirty="0">
                    <a:effectLst/>
                    <a:latin typeface="Cambria" panose="02040503050406030204" pitchFamily="18" charset="0"/>
                    <a:ea typeface="Calibri" panose="020F0502020204030204" pitchFamily="34" charset="0"/>
                  </a:rPr>
                  <a:t> powerful telescopes. If there is anything beyond our universe, we can never know what it is</a:t>
                </a:r>
                <a:r>
                  <a:rPr lang="ar-SA" sz="2000" dirty="0">
                    <a:effectLst/>
                    <a:latin typeface="Cambria" panose="02040503050406030204" pitchFamily="18" charset="0"/>
                    <a:ea typeface="Calibri" panose="020F0502020204030204" pitchFamily="34" charset="0"/>
                  </a:rPr>
                  <a:t>.</a:t>
                </a:r>
                <a:r>
                  <a:rPr lang="en-US" sz="2000" dirty="0">
                    <a:effectLst/>
                    <a:latin typeface="Cambria" panose="02040503050406030204" pitchFamily="18" charset="0"/>
                    <a:ea typeface="Calibri" panose="020F0502020204030204" pitchFamily="34" charset="0"/>
                  </a:rPr>
                  <a:t> Astronomers have found out that the universe we know started thousands of millions of years ago. It is changing and getting bigger all the time as the galaxies rush apart. Thousands of millions of years in the future, the stars may stop shining and the universe might </a:t>
                </a:r>
                <a:r>
                  <a:rPr lang="en-US" sz="2000" i="1" dirty="0">
                    <a:solidFill>
                      <a:srgbClr val="FF0000"/>
                    </a:solidFill>
                    <a:effectLst/>
                    <a:latin typeface="Cambria" panose="02040503050406030204" pitchFamily="18" charset="0"/>
                    <a:ea typeface="Calibri" panose="020F0502020204030204" pitchFamily="34" charset="0"/>
                  </a:rPr>
                  <a:t>shrink</a:t>
                </a:r>
                <a:r>
                  <a:rPr lang="en-US" sz="2000" dirty="0">
                    <a:effectLst/>
                    <a:latin typeface="Cambria" panose="02040503050406030204" pitchFamily="18" charset="0"/>
                    <a:ea typeface="Calibri" panose="020F0502020204030204" pitchFamily="34" charset="0"/>
                  </a:rPr>
                  <a:t>.</a:t>
                </a:r>
                <a:r>
                  <a:rPr lang="en-US" sz="2000" spc="10" dirty="0">
                    <a:effectLst/>
                    <a:latin typeface="Arial" panose="020B0604020202020204" pitchFamily="34" charset="0"/>
                    <a:ea typeface="Calibri" panose="020F0502020204030204" pitchFamily="34" charset="0"/>
                  </a:rPr>
                  <a:t> </a:t>
                </a:r>
                <a:endParaRPr lang="en-US" sz="2000" dirty="0">
                  <a:effectLst/>
                  <a:latin typeface="Times New Roman" panose="02020603050405020304" pitchFamily="18" charset="0"/>
                  <a:ea typeface="Calibri" panose="020F0502020204030204" pitchFamily="34" charset="0"/>
                </a:endParaRPr>
              </a:p>
            </p:txBody>
          </p:sp>
        </mc:Choice>
        <mc:Fallback xmlns="">
          <p:sp>
            <p:nvSpPr>
              <p:cNvPr id="9" name="Rectangle 8"/>
              <p:cNvSpPr>
                <a:spLocks noRot="1" noChangeAspect="1" noMove="1" noResize="1" noEditPoints="1" noAdjustHandles="1" noChangeArrowheads="1" noChangeShapeType="1" noTextEdit="1"/>
              </p:cNvSpPr>
              <p:nvPr/>
            </p:nvSpPr>
            <p:spPr>
              <a:xfrm>
                <a:off x="135846" y="271629"/>
                <a:ext cx="5510210" cy="6232412"/>
              </a:xfrm>
              <a:prstGeom prst="rect">
                <a:avLst/>
              </a:prstGeom>
              <a:blipFill rotWithShape="0">
                <a:blip r:embed="rId2"/>
                <a:stretch>
                  <a:fillRect l="-1106" b="-783"/>
                </a:stretch>
              </a:blipFill>
            </p:spPr>
            <p:txBody>
              <a:bodyPr/>
              <a:lstStyle/>
              <a:p>
                <a:r>
                  <a:rPr lang="en-US">
                    <a:noFill/>
                  </a:rPr>
                  <a:t> </a:t>
                </a:r>
              </a:p>
            </p:txBody>
          </p:sp>
        </mc:Fallback>
      </mc:AlternateContent>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4975" y="-41165"/>
            <a:ext cx="6677025" cy="6858000"/>
          </a:xfrm>
          <a:prstGeom prst="rect">
            <a:avLst/>
          </a:prstGeom>
        </p:spPr>
      </p:pic>
    </p:spTree>
    <p:extLst>
      <p:ext uri="{BB962C8B-B14F-4D97-AF65-F5344CB8AC3E}">
        <p14:creationId xmlns:p14="http://schemas.microsoft.com/office/powerpoint/2010/main" val="37947540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00">
            <a:alpha val="58000"/>
          </a:srgbClr>
        </a:solidFill>
        <a:effectLst/>
      </p:bgPr>
    </p:bg>
    <p:spTree>
      <p:nvGrpSpPr>
        <p:cNvPr id="1" name=""/>
        <p:cNvGrpSpPr/>
        <p:nvPr/>
      </p:nvGrpSpPr>
      <p:grpSpPr>
        <a:xfrm>
          <a:off x="0" y="0"/>
          <a:ext cx="0" cy="0"/>
          <a:chOff x="0" y="0"/>
          <a:chExt cx="0" cy="0"/>
        </a:xfrm>
      </p:grpSpPr>
      <p:sp>
        <p:nvSpPr>
          <p:cNvPr id="5" name="Rectangle 4"/>
          <p:cNvSpPr/>
          <p:nvPr/>
        </p:nvSpPr>
        <p:spPr>
          <a:xfrm>
            <a:off x="142875" y="86018"/>
            <a:ext cx="11544300" cy="6460679"/>
          </a:xfrm>
          <a:prstGeom prst="rect">
            <a:avLst/>
          </a:prstGeom>
        </p:spPr>
        <p:txBody>
          <a:bodyPr wrap="square">
            <a:spAutoFit/>
          </a:bodyPr>
          <a:lstStyle/>
          <a:p>
            <a:pPr algn="ctr">
              <a:lnSpc>
                <a:spcPct val="107000"/>
              </a:lnSpc>
              <a:spcAft>
                <a:spcPts val="800"/>
              </a:spcAft>
            </a:pPr>
            <a:r>
              <a:rPr lang="en-US" sz="24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What does “universe” imply</a:t>
            </a:r>
            <a:r>
              <a:rPr lang="en-US" sz="2400" b="1" dirty="0" smtClean="0">
                <a:solidFill>
                  <a:srgbClr val="FF0000"/>
                </a:solidFill>
                <a:latin typeface="Times New Roman" panose="02020603050405020304" pitchFamily="18" charset="0"/>
                <a:ea typeface="Calibri" panose="020F0502020204030204" pitchFamily="34" charset="0"/>
                <a:cs typeface="Times New Roman" panose="02020603050405020304" pitchFamily="18" charset="0"/>
              </a:rPr>
              <a:t>?</a:t>
            </a:r>
          </a:p>
          <a:p>
            <a:pPr>
              <a:lnSpc>
                <a:spcPct val="107000"/>
              </a:lnSpc>
              <a:spcAft>
                <a:spcPts val="800"/>
              </a:spcAft>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2400" b="1"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Universe: everything that </a:t>
            </a:r>
            <a:r>
              <a:rPr lang="en-US" sz="2400" b="1" dirty="0" smtClean="0">
                <a:solidFill>
                  <a:srgbClr val="0070C0"/>
                </a:solidFill>
                <a:latin typeface="Times New Roman" panose="02020603050405020304" pitchFamily="18" charset="0"/>
                <a:ea typeface="Calibri" panose="020F0502020204030204" pitchFamily="34" charset="0"/>
                <a:cs typeface="Times New Roman" panose="02020603050405020304" pitchFamily="18" charset="0"/>
              </a:rPr>
              <a:t>exists</a:t>
            </a:r>
          </a:p>
          <a:p>
            <a:pPr>
              <a:lnSpc>
                <a:spcPct val="107000"/>
              </a:lnSpc>
              <a:spcAft>
                <a:spcPts val="800"/>
              </a:spcAft>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2400" b="1" dirty="0">
                <a:solidFill>
                  <a:srgbClr val="009900"/>
                </a:solidFill>
                <a:latin typeface="Times New Roman" panose="02020603050405020304" pitchFamily="18" charset="0"/>
                <a:ea typeface="Calibri" panose="020F0502020204030204" pitchFamily="34" charset="0"/>
                <a:cs typeface="Times New Roman" panose="02020603050405020304" pitchFamily="18" charset="0"/>
              </a:rPr>
              <a:t>The Earth is not the center of </a:t>
            </a:r>
            <a:r>
              <a:rPr lang="en-US" sz="2400" b="1" dirty="0" smtClean="0">
                <a:solidFill>
                  <a:srgbClr val="009900"/>
                </a:solidFill>
                <a:latin typeface="Times New Roman" panose="02020603050405020304" pitchFamily="18" charset="0"/>
                <a:ea typeface="Calibri" panose="020F0502020204030204" pitchFamily="34" charset="0"/>
                <a:cs typeface="Times New Roman" panose="02020603050405020304" pitchFamily="18" charset="0"/>
              </a:rPr>
              <a:t>the universe (it is </a:t>
            </a:r>
            <a:r>
              <a:rPr lang="en-US" sz="2400" b="1" dirty="0">
                <a:solidFill>
                  <a:srgbClr val="009900"/>
                </a:solidFill>
                <a:latin typeface="Times New Roman" panose="02020603050405020304" pitchFamily="18" charset="0"/>
                <a:ea typeface="Calibri" panose="020F0502020204030204" pitchFamily="34" charset="0"/>
                <a:cs typeface="Times New Roman" panose="02020603050405020304" pitchFamily="18" charset="0"/>
              </a:rPr>
              <a:t>a little planet in the </a:t>
            </a:r>
            <a:r>
              <a:rPr lang="en-US" sz="2400" b="1" dirty="0" smtClean="0">
                <a:solidFill>
                  <a:srgbClr val="009900"/>
                </a:solidFill>
                <a:latin typeface="Times New Roman" panose="02020603050405020304" pitchFamily="18" charset="0"/>
                <a:ea typeface="Calibri" panose="020F0502020204030204" pitchFamily="34" charset="0"/>
                <a:cs typeface="Times New Roman" panose="02020603050405020304" pitchFamily="18" charset="0"/>
              </a:rPr>
              <a:t>galaxy)</a:t>
            </a:r>
          </a:p>
          <a:p>
            <a:pPr>
              <a:lnSpc>
                <a:spcPct val="107000"/>
              </a:lnSpc>
              <a:spcAft>
                <a:spcPts val="800"/>
              </a:spcAft>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24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The universe contains countless galaxies of </a:t>
            </a:r>
            <a:r>
              <a:rPr lang="en-US" sz="2400" b="1" dirty="0" smtClean="0">
                <a:solidFill>
                  <a:srgbClr val="7030A0"/>
                </a:solidFill>
                <a:latin typeface="Times New Roman" panose="02020603050405020304" pitchFamily="18" charset="0"/>
                <a:ea typeface="Calibri" panose="020F0502020204030204" pitchFamily="34" charset="0"/>
                <a:cs typeface="Times New Roman" panose="02020603050405020304" pitchFamily="18" charset="0"/>
              </a:rPr>
              <a:t>stars</a:t>
            </a:r>
          </a:p>
          <a:p>
            <a:pPr>
              <a:lnSpc>
                <a:spcPct val="107000"/>
              </a:lnSpc>
              <a:spcAft>
                <a:spcPts val="800"/>
              </a:spcAft>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2400" b="1" dirty="0">
                <a:solidFill>
                  <a:schemeClr val="accent2">
                    <a:lumMod val="75000"/>
                  </a:schemeClr>
                </a:solidFill>
                <a:latin typeface="Times New Roman" panose="02020603050405020304" pitchFamily="18" charset="0"/>
                <a:ea typeface="Calibri" panose="020F0502020204030204" pitchFamily="34" charset="0"/>
                <a:cs typeface="Times New Roman" panose="02020603050405020304" pitchFamily="18" charset="0"/>
              </a:rPr>
              <a:t>Distant parts of the universe are hardly visible to the </a:t>
            </a:r>
            <a:r>
              <a:rPr lang="en-US" sz="2400" b="1" dirty="0" smtClean="0">
                <a:solidFill>
                  <a:schemeClr val="accent2">
                    <a:lumMod val="75000"/>
                  </a:schemeClr>
                </a:solidFill>
                <a:latin typeface="Times New Roman" panose="02020603050405020304" pitchFamily="18" charset="0"/>
                <a:ea typeface="Calibri" panose="020F0502020204030204" pitchFamily="34" charset="0"/>
                <a:cs typeface="Times New Roman" panose="02020603050405020304" pitchFamily="18" charset="0"/>
              </a:rPr>
              <a:t>astronomers</a:t>
            </a:r>
          </a:p>
          <a:p>
            <a:pPr>
              <a:lnSpc>
                <a:spcPct val="107000"/>
              </a:lnSpc>
              <a:spcAft>
                <a:spcPts val="800"/>
              </a:spcAft>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2400" b="1" dirty="0">
                <a:solidFill>
                  <a:srgbClr val="002060"/>
                </a:solidFill>
                <a:latin typeface="Times New Roman" panose="02020603050405020304" pitchFamily="18" charset="0"/>
                <a:ea typeface="Calibri" panose="020F0502020204030204" pitchFamily="34" charset="0"/>
                <a:cs typeface="Times New Roman" panose="02020603050405020304" pitchFamily="18" charset="0"/>
              </a:rPr>
              <a:t>Galaxies are rushing </a:t>
            </a:r>
            <a:r>
              <a:rPr lang="en-US" sz="2400" b="1" dirty="0" smtClean="0">
                <a:solidFill>
                  <a:srgbClr val="002060"/>
                </a:solidFill>
                <a:latin typeface="Times New Roman" panose="02020603050405020304" pitchFamily="18" charset="0"/>
                <a:ea typeface="Calibri" panose="020F0502020204030204" pitchFamily="34" charset="0"/>
                <a:cs typeface="Times New Roman" panose="02020603050405020304" pitchFamily="18" charset="0"/>
              </a:rPr>
              <a:t>apart</a:t>
            </a:r>
          </a:p>
          <a:p>
            <a:pPr>
              <a:lnSpc>
                <a:spcPct val="107000"/>
              </a:lnSpc>
              <a:spcAft>
                <a:spcPts val="800"/>
              </a:spcAft>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24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Now: </a:t>
            </a:r>
            <a:r>
              <a:rPr lang="en-US" sz="2400" b="1" dirty="0">
                <a:latin typeface="Times New Roman" panose="02020603050405020304" pitchFamily="18" charset="0"/>
                <a:ea typeface="Calibri" panose="020F0502020204030204" pitchFamily="34" charset="0"/>
                <a:cs typeface="Times New Roman" panose="02020603050405020304" pitchFamily="18" charset="0"/>
              </a:rPr>
              <a:t>The universe is </a:t>
            </a:r>
            <a:r>
              <a:rPr lang="en-US" sz="2400" b="1" dirty="0" smtClean="0">
                <a:latin typeface="Times New Roman" panose="02020603050405020304" pitchFamily="18" charset="0"/>
                <a:ea typeface="Calibri" panose="020F0502020204030204" pitchFamily="34" charset="0"/>
                <a:cs typeface="Times New Roman" panose="02020603050405020304" pitchFamily="18" charset="0"/>
              </a:rPr>
              <a:t>expanding                  </a:t>
            </a:r>
            <a:r>
              <a:rPr lang="en-US" sz="2400" b="1" dirty="0" smtClean="0">
                <a:solidFill>
                  <a:srgbClr val="FF0000"/>
                </a:solidFill>
                <a:latin typeface="Times New Roman" panose="02020603050405020304" pitchFamily="18" charset="0"/>
                <a:ea typeface="Calibri" panose="020F0502020204030204" pitchFamily="34" charset="0"/>
                <a:cs typeface="Times New Roman" panose="02020603050405020304" pitchFamily="18" charset="0"/>
              </a:rPr>
              <a:t>Future</a:t>
            </a:r>
            <a:r>
              <a:rPr lang="en-US" sz="24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dirty="0" smtClean="0">
                <a:latin typeface="Times New Roman" panose="02020603050405020304" pitchFamily="18" charset="0"/>
                <a:ea typeface="Calibri" panose="020F0502020204030204" pitchFamily="34" charset="0"/>
                <a:cs typeface="Times New Roman" panose="02020603050405020304" pitchFamily="18" charset="0"/>
              </a:rPr>
              <a:t>The </a:t>
            </a:r>
            <a:r>
              <a:rPr lang="en-US" sz="2400" b="1" dirty="0">
                <a:latin typeface="Times New Roman" panose="02020603050405020304" pitchFamily="18" charset="0"/>
                <a:ea typeface="Calibri" panose="020F0502020204030204" pitchFamily="34" charset="0"/>
                <a:cs typeface="Times New Roman" panose="02020603050405020304" pitchFamily="18" charset="0"/>
              </a:rPr>
              <a:t>universe might shrink</a:t>
            </a: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53891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5BD4FF"/>
        </a:solidFill>
        <a:effectLst/>
      </p:bgPr>
    </p:bg>
    <p:spTree>
      <p:nvGrpSpPr>
        <p:cNvPr id="1" name=""/>
        <p:cNvGrpSpPr/>
        <p:nvPr/>
      </p:nvGrpSpPr>
      <p:grpSpPr>
        <a:xfrm>
          <a:off x="0" y="0"/>
          <a:ext cx="0" cy="0"/>
          <a:chOff x="0" y="0"/>
          <a:chExt cx="0" cy="0"/>
        </a:xfrm>
      </p:grpSpPr>
      <p:sp>
        <p:nvSpPr>
          <p:cNvPr id="2" name="Rectangle 1"/>
          <p:cNvSpPr/>
          <p:nvPr/>
        </p:nvSpPr>
        <p:spPr>
          <a:xfrm>
            <a:off x="440530" y="205086"/>
            <a:ext cx="11618119" cy="2640723"/>
          </a:xfrm>
          <a:prstGeom prst="rect">
            <a:avLst/>
          </a:prstGeom>
        </p:spPr>
        <p:txBody>
          <a:bodyPr wrap="square">
            <a:spAutoFit/>
          </a:bodyPr>
          <a:lstStyle/>
          <a:p>
            <a:pPr marR="342900" algn="ctr">
              <a:lnSpc>
                <a:spcPct val="115000"/>
              </a:lnSpc>
              <a:tabLst>
                <a:tab pos="2971800" algn="ctr"/>
              </a:tabLst>
            </a:pPr>
            <a:r>
              <a:rPr lang="en-US" sz="2400" b="1" dirty="0">
                <a:solidFill>
                  <a:schemeClr val="accent4">
                    <a:lumMod val="40000"/>
                    <a:lumOff val="60000"/>
                  </a:schemeClr>
                </a:solidFill>
                <a:latin typeface="Cambria" panose="02040503050406030204" pitchFamily="18" charset="0"/>
                <a:ea typeface="Calibri" panose="020F0502020204030204" pitchFamily="34" charset="0"/>
              </a:rPr>
              <a:t>The Big Bang Theory</a:t>
            </a:r>
            <a:endParaRPr lang="en-US" sz="2400" dirty="0">
              <a:solidFill>
                <a:schemeClr val="accent4">
                  <a:lumMod val="40000"/>
                  <a:lumOff val="60000"/>
                </a:schemeClr>
              </a:solidFill>
              <a:latin typeface="Times New Roman" panose="02020603050405020304" pitchFamily="18" charset="0"/>
              <a:ea typeface="Calibri" panose="020F0502020204030204" pitchFamily="34" charset="0"/>
            </a:endParaRPr>
          </a:p>
          <a:p>
            <a:pPr marR="342900" algn="just">
              <a:lnSpc>
                <a:spcPct val="115000"/>
              </a:lnSpc>
              <a:tabLst>
                <a:tab pos="2971800" algn="ctr"/>
              </a:tabLst>
            </a:pPr>
            <a:r>
              <a:rPr lang="en-US" sz="2000" dirty="0">
                <a:solidFill>
                  <a:srgbClr val="002060"/>
                </a:solidFill>
                <a:latin typeface="Cambria" panose="02040503050406030204" pitchFamily="18" charset="0"/>
                <a:ea typeface="Calibri" panose="020F0502020204030204" pitchFamily="34" charset="0"/>
              </a:rPr>
              <a:t>Most scientists believe that the universe started thousands of millions of years ago with an event that they call the ‘Big Bang’. It was some kind of </a:t>
            </a:r>
            <a:r>
              <a:rPr lang="en-US" sz="2000" i="1" dirty="0">
                <a:solidFill>
                  <a:srgbClr val="FF0000"/>
                </a:solidFill>
                <a:latin typeface="Cambria" panose="02040503050406030204" pitchFamily="18" charset="0"/>
                <a:ea typeface="Calibri" panose="020F0502020204030204" pitchFamily="34" charset="0"/>
              </a:rPr>
              <a:t>explosion</a:t>
            </a:r>
            <a:r>
              <a:rPr lang="en-US" sz="2000" dirty="0">
                <a:solidFill>
                  <a:srgbClr val="002060"/>
                </a:solidFill>
                <a:latin typeface="Cambria" panose="02040503050406030204" pitchFamily="18" charset="0"/>
                <a:ea typeface="Calibri" panose="020F0502020204030204" pitchFamily="34" charset="0"/>
              </a:rPr>
              <a:t> in which all the matter and energy in the universe was created. At first, the universe was incredibly</a:t>
            </a:r>
            <a:r>
              <a:rPr lang="en-US" sz="2000" dirty="0">
                <a:solidFill>
                  <a:srgbClr val="00CC00"/>
                </a:solidFill>
                <a:latin typeface="Cambria" panose="02040503050406030204" pitchFamily="18" charset="0"/>
                <a:ea typeface="Calibri" panose="020F0502020204030204" pitchFamily="34" charset="0"/>
              </a:rPr>
              <a:t> dense </a:t>
            </a:r>
            <a:r>
              <a:rPr lang="en-US" sz="2000" dirty="0">
                <a:solidFill>
                  <a:srgbClr val="002060"/>
                </a:solidFill>
                <a:latin typeface="Cambria" panose="02040503050406030204" pitchFamily="18" charset="0"/>
                <a:ea typeface="Calibri" panose="020F0502020204030204" pitchFamily="34" charset="0"/>
              </a:rPr>
              <a:t>and hot. Later, as it expanded outwards, the galaxies and the stars formed. The whole universe has continued expanding since the Big Bang. Scientists are </a:t>
            </a:r>
            <a:r>
              <a:rPr lang="en-US" sz="2000" dirty="0">
                <a:solidFill>
                  <a:srgbClr val="00CC00"/>
                </a:solidFill>
                <a:latin typeface="Cambria" panose="02040503050406030204" pitchFamily="18" charset="0"/>
                <a:ea typeface="Calibri" panose="020F0502020204030204" pitchFamily="34" charset="0"/>
              </a:rPr>
              <a:t>fairly</a:t>
            </a:r>
            <a:r>
              <a:rPr lang="en-US" sz="2000" dirty="0">
                <a:solidFill>
                  <a:srgbClr val="002060"/>
                </a:solidFill>
                <a:latin typeface="Cambria" panose="02040503050406030204" pitchFamily="18" charset="0"/>
                <a:ea typeface="Calibri" panose="020F0502020204030204" pitchFamily="34" charset="0"/>
              </a:rPr>
              <a:t> sure that the theory is right since they found a </a:t>
            </a:r>
            <a:r>
              <a:rPr lang="en-US" sz="2000" dirty="0">
                <a:solidFill>
                  <a:srgbClr val="00CC00"/>
                </a:solidFill>
                <a:latin typeface="Cambria" panose="02040503050406030204" pitchFamily="18" charset="0"/>
                <a:ea typeface="Calibri" panose="020F0502020204030204" pitchFamily="34" charset="0"/>
              </a:rPr>
              <a:t>faint</a:t>
            </a:r>
            <a:r>
              <a:rPr lang="en-US" sz="2000" dirty="0">
                <a:solidFill>
                  <a:srgbClr val="002060"/>
                </a:solidFill>
                <a:latin typeface="Cambria" panose="02040503050406030204" pitchFamily="18" charset="0"/>
                <a:ea typeface="Calibri" panose="020F0502020204030204" pitchFamily="34" charset="0"/>
              </a:rPr>
              <a:t> radio signal that seems to fill all of space. The only explanation for the radio signal is that it is the energy left over from the Big Bang.</a:t>
            </a:r>
            <a:endParaRPr lang="en-US" sz="2000" dirty="0">
              <a:solidFill>
                <a:srgbClr val="002060"/>
              </a:solidFill>
              <a:effectLst/>
              <a:latin typeface="Times New Roman" panose="02020603050405020304" pitchFamily="18" charset="0"/>
              <a:ea typeface="Calibri" panose="020F050202020403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28963"/>
            <a:ext cx="12192000" cy="3845661"/>
          </a:xfrm>
          <a:prstGeom prst="rect">
            <a:avLst/>
          </a:prstGeom>
        </p:spPr>
      </p:pic>
    </p:spTree>
    <p:extLst>
      <p:ext uri="{BB962C8B-B14F-4D97-AF65-F5344CB8AC3E}">
        <p14:creationId xmlns:p14="http://schemas.microsoft.com/office/powerpoint/2010/main" val="28644234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5BD4FF"/>
        </a:solidFill>
        <a:effectLst/>
      </p:bgPr>
    </p:bg>
    <p:spTree>
      <p:nvGrpSpPr>
        <p:cNvPr id="1" name=""/>
        <p:cNvGrpSpPr/>
        <p:nvPr/>
      </p:nvGrpSpPr>
      <p:grpSpPr>
        <a:xfrm>
          <a:off x="0" y="0"/>
          <a:ext cx="0" cy="0"/>
          <a:chOff x="0" y="0"/>
          <a:chExt cx="0" cy="0"/>
        </a:xfrm>
      </p:grpSpPr>
      <p:sp>
        <p:nvSpPr>
          <p:cNvPr id="4" name="Rounded Rectangle 3"/>
          <p:cNvSpPr/>
          <p:nvPr/>
        </p:nvSpPr>
        <p:spPr>
          <a:xfrm>
            <a:off x="2828924" y="957263"/>
            <a:ext cx="7113361" cy="4543425"/>
          </a:xfrm>
          <a:prstGeom prst="roundRect">
            <a:avLst/>
          </a:prstGeom>
          <a:solidFill>
            <a:srgbClr val="DAF43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FF0000"/>
                </a:solidFill>
                <a:latin typeface="Times New Roman" panose="02020603050405020304" pitchFamily="18" charset="0"/>
                <a:cs typeface="Times New Roman" panose="02020603050405020304" pitchFamily="18" charset="0"/>
              </a:rPr>
              <a:t>The Big Bang theory</a:t>
            </a:r>
          </a:p>
          <a:p>
            <a:pPr algn="ctr"/>
            <a:r>
              <a:rPr lang="en-US" sz="3200" dirty="0">
                <a:solidFill>
                  <a:srgbClr val="002060"/>
                </a:solidFill>
                <a:latin typeface="Times New Roman" panose="02020603050405020304" pitchFamily="18" charset="0"/>
                <a:cs typeface="Times New Roman" panose="02020603050405020304" pitchFamily="18" charset="0"/>
              </a:rPr>
              <a:t>Explosion</a:t>
            </a:r>
          </a:p>
          <a:p>
            <a:pPr algn="ctr"/>
            <a:r>
              <a:rPr lang="en-US" sz="3200" dirty="0">
                <a:solidFill>
                  <a:srgbClr val="002060"/>
                </a:solidFill>
                <a:latin typeface="Times New Roman" panose="02020603050405020304" pitchFamily="18" charset="0"/>
                <a:cs typeface="Times New Roman" panose="02020603050405020304" pitchFamily="18" charset="0"/>
              </a:rPr>
              <a:t>Universe was dense and hot</a:t>
            </a:r>
          </a:p>
          <a:p>
            <a:pPr algn="ctr"/>
            <a:r>
              <a:rPr lang="en-US" sz="3200" dirty="0">
                <a:solidFill>
                  <a:srgbClr val="002060"/>
                </a:solidFill>
                <a:latin typeface="Times New Roman" panose="02020603050405020304" pitchFamily="18" charset="0"/>
                <a:cs typeface="Times New Roman" panose="02020603050405020304" pitchFamily="18" charset="0"/>
              </a:rPr>
              <a:t>Evidence: a faint radio signal </a:t>
            </a:r>
          </a:p>
          <a:p>
            <a:pPr algn="ctr"/>
            <a:r>
              <a:rPr lang="en-US" sz="3200" dirty="0">
                <a:solidFill>
                  <a:srgbClr val="002060"/>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7279604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6" name="Rectangle 5"/>
          <p:cNvSpPr/>
          <p:nvPr/>
        </p:nvSpPr>
        <p:spPr>
          <a:xfrm>
            <a:off x="333375" y="108389"/>
            <a:ext cx="6096000" cy="3631763"/>
          </a:xfrm>
          <a:prstGeom prst="rect">
            <a:avLst/>
          </a:prstGeom>
        </p:spPr>
        <p:txBody>
          <a:bodyPr>
            <a:spAutoFit/>
          </a:bodyPr>
          <a:lstStyle/>
          <a:p>
            <a:pPr marR="342900" algn="just">
              <a:lnSpc>
                <a:spcPct val="115000"/>
              </a:lnSpc>
              <a:tabLst>
                <a:tab pos="2971800" algn="ctr"/>
              </a:tabLst>
            </a:pPr>
            <a:r>
              <a:rPr lang="en-US" sz="2000" b="1" dirty="0">
                <a:solidFill>
                  <a:srgbClr val="C00000"/>
                </a:solidFill>
                <a:latin typeface="Cambria" panose="02040503050406030204" pitchFamily="18" charset="0"/>
                <a:ea typeface="Calibri" panose="020F0502020204030204" pitchFamily="34" charset="0"/>
              </a:rPr>
              <a:t>Plate Tectonics and Continents </a:t>
            </a:r>
            <a:r>
              <a:rPr lang="en-US" sz="2000" b="1" dirty="0" smtClean="0">
                <a:solidFill>
                  <a:srgbClr val="C00000"/>
                </a:solidFill>
                <a:latin typeface="Cambria" panose="02040503050406030204" pitchFamily="18" charset="0"/>
                <a:ea typeface="Calibri" panose="020F0502020204030204" pitchFamily="34" charset="0"/>
              </a:rPr>
              <a:t>Formation</a:t>
            </a:r>
          </a:p>
          <a:p>
            <a:pPr marR="342900" algn="just">
              <a:lnSpc>
                <a:spcPct val="115000"/>
              </a:lnSpc>
              <a:tabLst>
                <a:tab pos="2971800" algn="ctr"/>
              </a:tabLst>
            </a:pPr>
            <a:endParaRPr lang="en-US" sz="2000" dirty="0">
              <a:latin typeface="Times New Roman" panose="02020603050405020304" pitchFamily="18" charset="0"/>
              <a:ea typeface="Calibri" panose="020F0502020204030204" pitchFamily="34" charset="0"/>
            </a:endParaRPr>
          </a:p>
          <a:p>
            <a:pPr marR="342900" algn="just">
              <a:lnSpc>
                <a:spcPct val="115000"/>
              </a:lnSpc>
              <a:tabLst>
                <a:tab pos="2971800" algn="ctr"/>
              </a:tabLst>
            </a:pPr>
            <a:r>
              <a:rPr lang="en-US" sz="2000" dirty="0">
                <a:latin typeface="Cambria" panose="02040503050406030204" pitchFamily="18" charset="0"/>
                <a:ea typeface="Calibri" panose="020F0502020204030204" pitchFamily="34" charset="0"/>
              </a:rPr>
              <a:t>The </a:t>
            </a:r>
            <a:r>
              <a:rPr lang="en-US" sz="2000" i="1" dirty="0">
                <a:solidFill>
                  <a:srgbClr val="FF0000"/>
                </a:solidFill>
                <a:latin typeface="Cambria" panose="02040503050406030204" pitchFamily="18" charset="0"/>
                <a:ea typeface="Calibri" panose="020F0502020204030204" pitchFamily="34" charset="0"/>
              </a:rPr>
              <a:t>explanation</a:t>
            </a:r>
            <a:r>
              <a:rPr lang="en-US" sz="2000" dirty="0">
                <a:latin typeface="Cambria" panose="02040503050406030204" pitchFamily="18" charset="0"/>
                <a:ea typeface="Calibri" panose="020F0502020204030204" pitchFamily="34" charset="0"/>
              </a:rPr>
              <a:t> of what has happened to the </a:t>
            </a:r>
            <a:r>
              <a:rPr lang="en-US" sz="2000" dirty="0">
                <a:solidFill>
                  <a:srgbClr val="00CC00"/>
                </a:solidFill>
                <a:latin typeface="Cambria" panose="02040503050406030204" pitchFamily="18" charset="0"/>
                <a:ea typeface="Calibri" panose="020F0502020204030204" pitchFamily="34" charset="0"/>
              </a:rPr>
              <a:t>surface</a:t>
            </a:r>
            <a:r>
              <a:rPr lang="en-US" sz="2000" dirty="0">
                <a:latin typeface="Cambria" panose="02040503050406030204" pitchFamily="18" charset="0"/>
                <a:ea typeface="Calibri" panose="020F0502020204030204" pitchFamily="34" charset="0"/>
              </a:rPr>
              <a:t> of the Earth is known as </a:t>
            </a:r>
            <a:r>
              <a:rPr lang="en-US" sz="2000" dirty="0">
                <a:solidFill>
                  <a:srgbClr val="00CC00"/>
                </a:solidFill>
                <a:latin typeface="Cambria" panose="02040503050406030204" pitchFamily="18" charset="0"/>
                <a:ea typeface="Calibri" panose="020F0502020204030204" pitchFamily="34" charset="0"/>
              </a:rPr>
              <a:t>‘Plate Tectonics’.</a:t>
            </a:r>
            <a:r>
              <a:rPr lang="en-US" sz="2000" dirty="0">
                <a:latin typeface="Cambria" panose="02040503050406030204" pitchFamily="18" charset="0"/>
                <a:ea typeface="Calibri" panose="020F0502020204030204" pitchFamily="34" charset="0"/>
              </a:rPr>
              <a:t> The skin or </a:t>
            </a:r>
            <a:r>
              <a:rPr lang="en-US" sz="2000" dirty="0">
                <a:solidFill>
                  <a:srgbClr val="00CC00"/>
                </a:solidFill>
                <a:latin typeface="Cambria" panose="02040503050406030204" pitchFamily="18" charset="0"/>
                <a:ea typeface="Calibri" panose="020F0502020204030204" pitchFamily="34" charset="0"/>
              </a:rPr>
              <a:t>‘crust’ </a:t>
            </a:r>
            <a:r>
              <a:rPr lang="en-US" sz="2000" dirty="0">
                <a:latin typeface="Cambria" panose="02040503050406030204" pitchFamily="18" charset="0"/>
                <a:ea typeface="Calibri" panose="020F0502020204030204" pitchFamily="34" charset="0"/>
              </a:rPr>
              <a:t>of the Earth is about 70 km thick and is divided into plates that</a:t>
            </a:r>
            <a:r>
              <a:rPr lang="en-US" sz="2000" dirty="0">
                <a:solidFill>
                  <a:srgbClr val="FF0000"/>
                </a:solidFill>
                <a:latin typeface="Cambria" panose="02040503050406030204" pitchFamily="18" charset="0"/>
                <a:ea typeface="Calibri" panose="020F0502020204030204" pitchFamily="34" charset="0"/>
              </a:rPr>
              <a:t> </a:t>
            </a:r>
            <a:r>
              <a:rPr lang="en-US" sz="2000" i="1" dirty="0">
                <a:solidFill>
                  <a:srgbClr val="FF0000"/>
                </a:solidFill>
                <a:latin typeface="Cambria" panose="02040503050406030204" pitchFamily="18" charset="0"/>
                <a:ea typeface="Calibri" panose="020F0502020204030204" pitchFamily="34" charset="0"/>
              </a:rPr>
              <a:t>float</a:t>
            </a:r>
            <a:r>
              <a:rPr lang="en-US" sz="2000" dirty="0">
                <a:solidFill>
                  <a:srgbClr val="FF0000"/>
                </a:solidFill>
                <a:latin typeface="Cambria" panose="02040503050406030204" pitchFamily="18" charset="0"/>
                <a:ea typeface="Calibri" panose="020F0502020204030204" pitchFamily="34" charset="0"/>
              </a:rPr>
              <a:t> </a:t>
            </a:r>
            <a:r>
              <a:rPr lang="en-US" sz="2000" dirty="0">
                <a:latin typeface="Cambria" panose="02040503050406030204" pitchFamily="18" charset="0"/>
                <a:ea typeface="Calibri" panose="020F0502020204030204" pitchFamily="34" charset="0"/>
              </a:rPr>
              <a:t>on the </a:t>
            </a:r>
            <a:r>
              <a:rPr lang="en-US" sz="2000" i="1" dirty="0">
                <a:solidFill>
                  <a:srgbClr val="FF0000"/>
                </a:solidFill>
                <a:latin typeface="Cambria" panose="02040503050406030204" pitchFamily="18" charset="0"/>
                <a:ea typeface="Calibri" panose="020F0502020204030204" pitchFamily="34" charset="0"/>
              </a:rPr>
              <a:t>slushy</a:t>
            </a:r>
            <a:r>
              <a:rPr lang="en-US" sz="2000" dirty="0">
                <a:solidFill>
                  <a:srgbClr val="FF0000"/>
                </a:solidFill>
                <a:latin typeface="Cambria" panose="02040503050406030204" pitchFamily="18" charset="0"/>
                <a:ea typeface="Calibri" panose="020F0502020204030204" pitchFamily="34" charset="0"/>
              </a:rPr>
              <a:t> </a:t>
            </a:r>
            <a:r>
              <a:rPr lang="en-US" sz="2000" dirty="0">
                <a:latin typeface="Cambria" panose="02040503050406030204" pitchFamily="18" charset="0"/>
                <a:ea typeface="Calibri" panose="020F0502020204030204" pitchFamily="34" charset="0"/>
              </a:rPr>
              <a:t>part of the second layer or the ‘mantle’. Plates move slowly (a few centimeters each year) over the Earth’s surface. Over millions of years this has caused </a:t>
            </a:r>
            <a:r>
              <a:rPr lang="en-US" sz="2000" dirty="0">
                <a:solidFill>
                  <a:srgbClr val="00CC00"/>
                </a:solidFill>
                <a:latin typeface="Cambria" panose="02040503050406030204" pitchFamily="18" charset="0"/>
                <a:ea typeface="Calibri" panose="020F0502020204030204" pitchFamily="34" charset="0"/>
              </a:rPr>
              <a:t>continents</a:t>
            </a:r>
            <a:r>
              <a:rPr lang="en-US" sz="2000" dirty="0">
                <a:latin typeface="Cambria" panose="02040503050406030204" pitchFamily="18" charset="0"/>
                <a:ea typeface="Calibri" panose="020F0502020204030204" pitchFamily="34" charset="0"/>
              </a:rPr>
              <a:t> to </a:t>
            </a:r>
            <a:r>
              <a:rPr lang="en-US" sz="2000" dirty="0">
                <a:solidFill>
                  <a:srgbClr val="00CC00"/>
                </a:solidFill>
                <a:latin typeface="Cambria" panose="02040503050406030204" pitchFamily="18" charset="0"/>
                <a:ea typeface="Calibri" panose="020F0502020204030204" pitchFamily="34" charset="0"/>
              </a:rPr>
              <a:t>split apart </a:t>
            </a:r>
            <a:r>
              <a:rPr lang="en-US" sz="2000" dirty="0">
                <a:latin typeface="Cambria" panose="02040503050406030204" pitchFamily="18" charset="0"/>
                <a:ea typeface="Calibri" panose="020F0502020204030204" pitchFamily="34" charset="0"/>
              </a:rPr>
              <a:t>and </a:t>
            </a:r>
            <a:r>
              <a:rPr lang="en-US" sz="2000" dirty="0">
                <a:solidFill>
                  <a:srgbClr val="00CC00"/>
                </a:solidFill>
                <a:latin typeface="Cambria" panose="02040503050406030204" pitchFamily="18" charset="0"/>
                <a:ea typeface="Calibri" panose="020F0502020204030204" pitchFamily="34" charset="0"/>
              </a:rPr>
              <a:t>collide</a:t>
            </a:r>
            <a:r>
              <a:rPr lang="en-US" sz="2000" dirty="0">
                <a:latin typeface="Cambria" panose="02040503050406030204" pitchFamily="18" charset="0"/>
                <a:ea typeface="Calibri" panose="020F0502020204030204" pitchFamily="34" charset="0"/>
              </a:rPr>
              <a:t>.</a:t>
            </a:r>
            <a:endParaRPr lang="en-US" sz="2000" dirty="0">
              <a:effectLst/>
              <a:latin typeface="Times New Roman" panose="02020603050405020304" pitchFamily="18" charset="0"/>
              <a:ea typeface="Calibri" panose="020F0502020204030204" pitchFamily="34" charset="0"/>
            </a:endParaRP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81100" y="3868739"/>
            <a:ext cx="3195044" cy="284003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7525" y="851338"/>
            <a:ext cx="4524375" cy="5092261"/>
          </a:xfrm>
          <a:prstGeom prst="rect">
            <a:avLst/>
          </a:prstGeom>
        </p:spPr>
      </p:pic>
    </p:spTree>
    <p:extLst>
      <p:ext uri="{BB962C8B-B14F-4D97-AF65-F5344CB8AC3E}">
        <p14:creationId xmlns:p14="http://schemas.microsoft.com/office/powerpoint/2010/main" val="1157338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301</TotalTime>
  <Words>1314</Words>
  <Application>Microsoft Office PowerPoint</Application>
  <PresentationFormat>Widescreen</PresentationFormat>
  <Paragraphs>128</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Calibri Light</vt:lpstr>
      <vt:lpstr>Cambria</vt:lpstr>
      <vt:lpstr>Cambria Math</vt:lpstr>
      <vt:lpstr>Segoe Print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51</cp:revision>
  <dcterms:created xsi:type="dcterms:W3CDTF">2021-02-18T12:44:08Z</dcterms:created>
  <dcterms:modified xsi:type="dcterms:W3CDTF">2021-02-27T18:34:05Z</dcterms:modified>
</cp:coreProperties>
</file>

<file path=docProps/thumbnail.jpeg>
</file>